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01" r:id="rId2"/>
    <p:sldId id="262" r:id="rId3"/>
    <p:sldId id="316" r:id="rId4"/>
    <p:sldId id="343" r:id="rId5"/>
    <p:sldId id="317" r:id="rId6"/>
    <p:sldId id="318" r:id="rId7"/>
    <p:sldId id="339" r:id="rId8"/>
    <p:sldId id="309" r:id="rId9"/>
    <p:sldId id="338" r:id="rId10"/>
    <p:sldId id="319" r:id="rId11"/>
    <p:sldId id="320" r:id="rId12"/>
    <p:sldId id="332" r:id="rId13"/>
    <p:sldId id="334" r:id="rId14"/>
    <p:sldId id="333" r:id="rId15"/>
    <p:sldId id="349" r:id="rId16"/>
    <p:sldId id="351" r:id="rId17"/>
    <p:sldId id="335" r:id="rId18"/>
    <p:sldId id="313" r:id="rId19"/>
    <p:sldId id="321" r:id="rId20"/>
    <p:sldId id="337" r:id="rId21"/>
    <p:sldId id="324" r:id="rId22"/>
    <p:sldId id="350" r:id="rId23"/>
    <p:sldId id="323" r:id="rId24"/>
    <p:sldId id="342" r:id="rId25"/>
    <p:sldId id="348" r:id="rId26"/>
    <p:sldId id="325" r:id="rId27"/>
    <p:sldId id="328" r:id="rId28"/>
    <p:sldId id="329" r:id="rId29"/>
    <p:sldId id="330" r:id="rId30"/>
    <p:sldId id="311" r:id="rId31"/>
    <p:sldId id="340" r:id="rId32"/>
    <p:sldId id="307" r:id="rId33"/>
    <p:sldId id="347" r:id="rId34"/>
    <p:sldId id="34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ania" id="{08F56546-8063-4F91-8B94-EA18817DA36A}">
          <p14:sldIdLst>
            <p14:sldId id="301"/>
            <p14:sldId id="262"/>
            <p14:sldId id="316"/>
            <p14:sldId id="343"/>
            <p14:sldId id="317"/>
            <p14:sldId id="318"/>
            <p14:sldId id="339"/>
            <p14:sldId id="309"/>
            <p14:sldId id="338"/>
            <p14:sldId id="319"/>
            <p14:sldId id="320"/>
            <p14:sldId id="332"/>
            <p14:sldId id="334"/>
            <p14:sldId id="333"/>
            <p14:sldId id="349"/>
            <p14:sldId id="351"/>
            <p14:sldId id="335"/>
            <p14:sldId id="313"/>
            <p14:sldId id="321"/>
            <p14:sldId id="337"/>
            <p14:sldId id="324"/>
            <p14:sldId id="350"/>
            <p14:sldId id="323"/>
            <p14:sldId id="342"/>
            <p14:sldId id="348"/>
            <p14:sldId id="325"/>
            <p14:sldId id="328"/>
            <p14:sldId id="329"/>
            <p14:sldId id="330"/>
            <p14:sldId id="311"/>
            <p14:sldId id="340"/>
            <p14:sldId id="307"/>
            <p14:sldId id="347"/>
            <p14:sldId id="34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arzyna Kania" initials="KK" lastIdx="1" clrIdx="0">
    <p:extLst>
      <p:ext uri="{19B8F6BF-5375-455C-9EA6-DF929625EA0E}">
        <p15:presenceInfo xmlns:p15="http://schemas.microsoft.com/office/powerpoint/2012/main" userId="S-1-5-21-958233610-262154198-102343420-93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008B"/>
    <a:srgbClr val="A7A8AA"/>
    <a:srgbClr val="666666"/>
    <a:srgbClr val="00B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3777" autoAdjust="0"/>
  </p:normalViewPr>
  <p:slideViewPr>
    <p:cSldViewPr showGuides="1">
      <p:cViewPr varScale="1">
        <p:scale>
          <a:sx n="57" d="100"/>
          <a:sy n="57" d="100"/>
        </p:scale>
        <p:origin x="1004" y="2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64B69-A079-4E1A-BD87-9A9812A69E87}" type="datetimeFigureOut">
              <a:rPr lang="en-GB" smtClean="0"/>
              <a:t>11/09/2022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AE7D0-3DF3-4127-8202-6081F850489D}" type="slidenum">
              <a:rPr lang="en-GB" smtClean="0"/>
              <a:t>‹#›</a:t>
            </a:fld>
            <a:endParaRPr lang="en-GB"/>
          </a:p>
        </p:txBody>
      </p:sp>
    </p:spTree>
    <p:extLst>
      <p:ext uri="{BB962C8B-B14F-4D97-AF65-F5344CB8AC3E}">
        <p14:creationId xmlns:p14="http://schemas.microsoft.com/office/powerpoint/2010/main" val="3779801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flavours</a:t>
            </a:r>
          </a:p>
        </p:txBody>
      </p:sp>
      <p:sp>
        <p:nvSpPr>
          <p:cNvPr id="4" name="Slide Number Placeholder 3"/>
          <p:cNvSpPr>
            <a:spLocks noGrp="1"/>
          </p:cNvSpPr>
          <p:nvPr>
            <p:ph type="sldNum" sz="quarter" idx="5"/>
          </p:nvPr>
        </p:nvSpPr>
        <p:spPr/>
        <p:txBody>
          <a:bodyPr/>
          <a:lstStyle/>
          <a:p>
            <a:fld id="{256AE7D0-3DF3-4127-8202-6081F850489D}" type="slidenum">
              <a:rPr lang="en-GB" smtClean="0"/>
              <a:t>2</a:t>
            </a:fld>
            <a:endParaRPr lang="en-GB"/>
          </a:p>
        </p:txBody>
      </p:sp>
    </p:spTree>
    <p:extLst>
      <p:ext uri="{BB962C8B-B14F-4D97-AF65-F5344CB8AC3E}">
        <p14:creationId xmlns:p14="http://schemas.microsoft.com/office/powerpoint/2010/main" val="2176606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11</a:t>
            </a:fld>
            <a:endParaRPr lang="en-GB"/>
          </a:p>
        </p:txBody>
      </p:sp>
    </p:spTree>
    <p:extLst>
      <p:ext uri="{BB962C8B-B14F-4D97-AF65-F5344CB8AC3E}">
        <p14:creationId xmlns:p14="http://schemas.microsoft.com/office/powerpoint/2010/main" val="333077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Improvement in buffers, polymerases, performance Takara </a:t>
            </a:r>
            <a:r>
              <a:rPr lang="en-GB" dirty="0" err="1"/>
              <a:t>Smartseq</a:t>
            </a:r>
            <a:r>
              <a:rPr lang="en-GB" dirty="0"/>
              <a:t> / Illumina </a:t>
            </a:r>
            <a:r>
              <a:rPr lang="en-GB" dirty="0" err="1"/>
              <a:t>NExtera</a:t>
            </a:r>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12</a:t>
            </a:fld>
            <a:endParaRPr lang="en-GB"/>
          </a:p>
        </p:txBody>
      </p:sp>
    </p:spTree>
    <p:extLst>
      <p:ext uri="{BB962C8B-B14F-4D97-AF65-F5344CB8AC3E}">
        <p14:creationId xmlns:p14="http://schemas.microsoft.com/office/powerpoint/2010/main" val="388623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Celia’s paper single nucleus rna-seq2 crosstalk </a:t>
            </a:r>
          </a:p>
          <a:p>
            <a:r>
              <a:rPr lang="en-GB" dirty="0"/>
              <a:t>Couldn’t afford 1/8 </a:t>
            </a:r>
            <a:r>
              <a:rPr lang="en-GB" dirty="0" err="1"/>
              <a:t>takara</a:t>
            </a:r>
            <a:r>
              <a:rPr lang="en-GB" dirty="0"/>
              <a:t> 1/12 </a:t>
            </a:r>
            <a:r>
              <a:rPr lang="en-GB" dirty="0" err="1"/>
              <a:t>nextera</a:t>
            </a:r>
            <a:r>
              <a:rPr lang="en-GB" dirty="0"/>
              <a:t> cost saving half million (80000 robot)</a:t>
            </a:r>
          </a:p>
        </p:txBody>
      </p:sp>
      <p:sp>
        <p:nvSpPr>
          <p:cNvPr id="4" name="Slide Number Placeholder 3"/>
          <p:cNvSpPr>
            <a:spLocks noGrp="1"/>
          </p:cNvSpPr>
          <p:nvPr>
            <p:ph type="sldNum" sz="quarter" idx="5"/>
          </p:nvPr>
        </p:nvSpPr>
        <p:spPr/>
        <p:txBody>
          <a:bodyPr/>
          <a:lstStyle/>
          <a:p>
            <a:fld id="{256AE7D0-3DF3-4127-8202-6081F850489D}" type="slidenum">
              <a:rPr lang="en-GB" smtClean="0"/>
              <a:t>13</a:t>
            </a:fld>
            <a:endParaRPr lang="en-GB"/>
          </a:p>
        </p:txBody>
      </p:sp>
    </p:spTree>
    <p:extLst>
      <p:ext uri="{BB962C8B-B14F-4D97-AF65-F5344CB8AC3E}">
        <p14:creationId xmlns:p14="http://schemas.microsoft.com/office/powerpoint/2010/main" val="213591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Parameters</a:t>
            </a:r>
          </a:p>
          <a:p>
            <a:r>
              <a:rPr lang="en-GB" dirty="0" err="1"/>
              <a:t>Flowcytometry+mosquito</a:t>
            </a:r>
            <a:r>
              <a:rPr lang="en-GB" dirty="0"/>
              <a:t> control</a:t>
            </a:r>
          </a:p>
        </p:txBody>
      </p:sp>
      <p:sp>
        <p:nvSpPr>
          <p:cNvPr id="4" name="Slide Number Placeholder 3"/>
          <p:cNvSpPr>
            <a:spLocks noGrp="1"/>
          </p:cNvSpPr>
          <p:nvPr>
            <p:ph type="sldNum" sz="quarter" idx="5"/>
          </p:nvPr>
        </p:nvSpPr>
        <p:spPr/>
        <p:txBody>
          <a:bodyPr/>
          <a:lstStyle/>
          <a:p>
            <a:fld id="{256AE7D0-3DF3-4127-8202-6081F850489D}" type="slidenum">
              <a:rPr lang="en-GB" smtClean="0"/>
              <a:t>14</a:t>
            </a:fld>
            <a:endParaRPr lang="en-GB"/>
          </a:p>
        </p:txBody>
      </p:sp>
    </p:spTree>
    <p:extLst>
      <p:ext uri="{BB962C8B-B14F-4D97-AF65-F5344CB8AC3E}">
        <p14:creationId xmlns:p14="http://schemas.microsoft.com/office/powerpoint/2010/main" val="49572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15</a:t>
            </a:fld>
            <a:endParaRPr lang="en-GB"/>
          </a:p>
        </p:txBody>
      </p:sp>
    </p:spTree>
    <p:extLst>
      <p:ext uri="{BB962C8B-B14F-4D97-AF65-F5344CB8AC3E}">
        <p14:creationId xmlns:p14="http://schemas.microsoft.com/office/powerpoint/2010/main" val="2790871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Doublet frequency is positively correlated with throughput</a:t>
            </a:r>
          </a:p>
          <a:p>
            <a:r>
              <a:rPr lang="en-GB" dirty="0"/>
              <a:t>Mixed species</a:t>
            </a:r>
          </a:p>
        </p:txBody>
      </p:sp>
      <p:sp>
        <p:nvSpPr>
          <p:cNvPr id="4" name="Slide Number Placeholder 3"/>
          <p:cNvSpPr>
            <a:spLocks noGrp="1"/>
          </p:cNvSpPr>
          <p:nvPr>
            <p:ph type="sldNum" sz="quarter" idx="5"/>
          </p:nvPr>
        </p:nvSpPr>
        <p:spPr/>
        <p:txBody>
          <a:bodyPr/>
          <a:lstStyle/>
          <a:p>
            <a:fld id="{256AE7D0-3DF3-4127-8202-6081F850489D}" type="slidenum">
              <a:rPr lang="en-GB" smtClean="0"/>
              <a:t>17</a:t>
            </a:fld>
            <a:endParaRPr lang="en-GB"/>
          </a:p>
        </p:txBody>
      </p:sp>
    </p:spTree>
    <p:extLst>
      <p:ext uri="{BB962C8B-B14F-4D97-AF65-F5344CB8AC3E}">
        <p14:creationId xmlns:p14="http://schemas.microsoft.com/office/powerpoint/2010/main" val="2080695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They reduce the amplification noise by allowing (almost) complete de-duplication of sequenced fragments. (low </a:t>
            </a:r>
            <a:r>
              <a:rPr lang="en-GB" dirty="0" err="1"/>
              <a:t>imput</a:t>
            </a:r>
            <a:r>
              <a:rPr lang="en-GB" dirty="0"/>
              <a:t>, transcript dropout	but doesn’t correct low capture rated </a:t>
            </a:r>
            <a:r>
              <a:rPr lang="en-GB" dirty="0" err="1"/>
              <a:t>whicleads</a:t>
            </a:r>
            <a:r>
              <a:rPr lang="en-GB" dirty="0"/>
              <a:t>  to abundance or false negatives)</a:t>
            </a: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relevant steps of library preparation when the UMI method is used. The sample initially contains three copies of molecule graphic and two copies of graphic, which are made unique by labelling with UMIs (graphic). Each of those molecules is expanded into a molecular family during amplification, and a random selection of molecules from these families is sequenced. Counting unique UMIs then counts unique molecules, unless UMIs have read-count zero (graphic) or phantom UMIs are produced (graphic).</a:t>
            </a:r>
          </a:p>
        </p:txBody>
      </p:sp>
      <p:sp>
        <p:nvSpPr>
          <p:cNvPr id="4" name="Slide Number Placeholder 3"/>
          <p:cNvSpPr>
            <a:spLocks noGrp="1"/>
          </p:cNvSpPr>
          <p:nvPr>
            <p:ph type="sldNum" sz="quarter" idx="5"/>
          </p:nvPr>
        </p:nvSpPr>
        <p:spPr/>
        <p:txBody>
          <a:bodyPr/>
          <a:lstStyle/>
          <a:p>
            <a:fld id="{256AE7D0-3DF3-4127-8202-6081F850489D}" type="slidenum">
              <a:rPr lang="en-GB" smtClean="0"/>
              <a:t>18</a:t>
            </a:fld>
            <a:endParaRPr lang="en-GB"/>
          </a:p>
        </p:txBody>
      </p:sp>
    </p:spTree>
    <p:extLst>
      <p:ext uri="{BB962C8B-B14F-4D97-AF65-F5344CB8AC3E}">
        <p14:creationId xmlns:p14="http://schemas.microsoft.com/office/powerpoint/2010/main" val="1073862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19</a:t>
            </a:fld>
            <a:endParaRPr lang="en-GB"/>
          </a:p>
        </p:txBody>
      </p:sp>
    </p:spTree>
    <p:extLst>
      <p:ext uri="{BB962C8B-B14F-4D97-AF65-F5344CB8AC3E}">
        <p14:creationId xmlns:p14="http://schemas.microsoft.com/office/powerpoint/2010/main" val="3432991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20</a:t>
            </a:fld>
            <a:endParaRPr lang="en-GB"/>
          </a:p>
        </p:txBody>
      </p:sp>
    </p:spTree>
    <p:extLst>
      <p:ext uri="{BB962C8B-B14F-4D97-AF65-F5344CB8AC3E}">
        <p14:creationId xmlns:p14="http://schemas.microsoft.com/office/powerpoint/2010/main" val="1331421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22</a:t>
            </a:fld>
            <a:endParaRPr lang="en-GB"/>
          </a:p>
        </p:txBody>
      </p:sp>
    </p:spTree>
    <p:extLst>
      <p:ext uri="{BB962C8B-B14F-4D97-AF65-F5344CB8AC3E}">
        <p14:creationId xmlns:p14="http://schemas.microsoft.com/office/powerpoint/2010/main" val="2956496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Unravel tissue heterogeneity: Novel and rare cell types Unknown cellular states Transcriptional dynamics Can also measure single-cell: Chromatin accessibility Mutation &amp; CNV (</a:t>
            </a:r>
            <a:r>
              <a:rPr lang="en-GB" dirty="0" err="1"/>
              <a:t>scDNAseq</a:t>
            </a:r>
            <a:r>
              <a:rPr lang="en-GB" dirty="0"/>
              <a:t>) Methylation</a:t>
            </a:r>
            <a:br>
              <a:rPr lang="en-GB" dirty="0"/>
            </a:br>
            <a:r>
              <a:rPr lang="en-GB" sz="1200" b="0" i="0" kern="1200" dirty="0">
                <a:solidFill>
                  <a:schemeClr val="tx1"/>
                </a:solidFill>
                <a:effectLst/>
                <a:latin typeface="+mn-lt"/>
                <a:ea typeface="+mn-ea"/>
                <a:cs typeface="+mn-cs"/>
              </a:rPr>
              <a:t>Measures the </a:t>
            </a:r>
            <a:r>
              <a:rPr lang="en-GB" sz="1200" b="1" i="0" kern="1200" dirty="0">
                <a:solidFill>
                  <a:schemeClr val="tx1"/>
                </a:solidFill>
                <a:effectLst/>
                <a:latin typeface="+mn-lt"/>
                <a:ea typeface="+mn-ea"/>
                <a:cs typeface="+mn-cs"/>
              </a:rPr>
              <a:t>average expression level</a:t>
            </a:r>
            <a:r>
              <a:rPr lang="en-GB" sz="1200" b="0" i="0" kern="1200" dirty="0">
                <a:solidFill>
                  <a:schemeClr val="tx1"/>
                </a:solidFill>
                <a:effectLst/>
                <a:latin typeface="+mn-lt"/>
                <a:ea typeface="+mn-ea"/>
                <a:cs typeface="+mn-cs"/>
              </a:rPr>
              <a:t> for each gene across a large population of input cells</a:t>
            </a:r>
          </a:p>
          <a:p>
            <a:r>
              <a:rPr lang="en-GB" sz="1200" b="0" i="0" kern="1200" dirty="0">
                <a:solidFill>
                  <a:schemeClr val="tx1"/>
                </a:solidFill>
                <a:effectLst/>
                <a:latin typeface="+mn-lt"/>
                <a:ea typeface="+mn-ea"/>
                <a:cs typeface="+mn-cs"/>
              </a:rPr>
              <a:t>Useful for comparative transcriptomics, e.g. samples of the same tissue from different species</a:t>
            </a:r>
          </a:p>
          <a:p>
            <a:r>
              <a:rPr lang="en-GB" sz="1200" b="0" i="0" kern="1200" dirty="0">
                <a:solidFill>
                  <a:schemeClr val="tx1"/>
                </a:solidFill>
                <a:effectLst/>
                <a:latin typeface="+mn-lt"/>
                <a:ea typeface="+mn-ea"/>
                <a:cs typeface="+mn-cs"/>
              </a:rPr>
              <a:t>Useful for quantifying expression signatures from ensembles, e.g. in disease studies</a:t>
            </a:r>
          </a:p>
          <a:p>
            <a:r>
              <a:rPr lang="en-GB" sz="1200" b="1" i="0" kern="1200" dirty="0">
                <a:solidFill>
                  <a:schemeClr val="tx1"/>
                </a:solidFill>
                <a:effectLst/>
                <a:latin typeface="+mn-lt"/>
                <a:ea typeface="+mn-ea"/>
                <a:cs typeface="+mn-cs"/>
              </a:rPr>
              <a:t>Insufficient</a:t>
            </a:r>
            <a:r>
              <a:rPr lang="en-GB" sz="1200" b="0" i="0" kern="1200" dirty="0">
                <a:solidFill>
                  <a:schemeClr val="tx1"/>
                </a:solidFill>
                <a:effectLst/>
                <a:latin typeface="+mn-lt"/>
                <a:ea typeface="+mn-ea"/>
                <a:cs typeface="+mn-cs"/>
              </a:rPr>
              <a:t> for studying heterogeneous systems, e.g. early development studies, complex tissues (brain)</a:t>
            </a:r>
          </a:p>
          <a:p>
            <a:r>
              <a:rPr lang="en-GB" sz="1200" b="0" i="0" kern="1200" dirty="0">
                <a:solidFill>
                  <a:schemeClr val="tx1"/>
                </a:solidFill>
                <a:effectLst/>
                <a:latin typeface="+mn-lt"/>
                <a:ea typeface="+mn-ea"/>
                <a:cs typeface="+mn-cs"/>
              </a:rPr>
              <a:t>Does </a:t>
            </a:r>
            <a:r>
              <a:rPr lang="en-GB" sz="1200" b="1" i="0" kern="1200" dirty="0">
                <a:solidFill>
                  <a:schemeClr val="tx1"/>
                </a:solidFill>
                <a:effectLst/>
                <a:latin typeface="+mn-lt"/>
                <a:ea typeface="+mn-ea"/>
                <a:cs typeface="+mn-cs"/>
              </a:rPr>
              <a:t>not</a:t>
            </a:r>
            <a:r>
              <a:rPr lang="en-GB" sz="1200" b="0" i="0" kern="1200" dirty="0">
                <a:solidFill>
                  <a:schemeClr val="tx1"/>
                </a:solidFill>
                <a:effectLst/>
                <a:latin typeface="+mn-lt"/>
                <a:ea typeface="+mn-ea"/>
                <a:cs typeface="+mn-cs"/>
              </a:rPr>
              <a:t> provide insights into the stochastic nature of gene expression</a:t>
            </a:r>
          </a:p>
          <a:p>
            <a:r>
              <a:rPr lang="en-GB" sz="1200" b="0" i="0" kern="1200" dirty="0">
                <a:solidFill>
                  <a:schemeClr val="tx1"/>
                </a:solidFill>
                <a:effectLst/>
                <a:latin typeface="+mn-lt"/>
                <a:ea typeface="+mn-ea"/>
                <a:cs typeface="+mn-cs"/>
              </a:rPr>
              <a:t>Measures the </a:t>
            </a:r>
            <a:r>
              <a:rPr lang="en-GB" sz="1200" b="1" i="0" kern="1200" dirty="0">
                <a:solidFill>
                  <a:schemeClr val="tx1"/>
                </a:solidFill>
                <a:effectLst/>
                <a:latin typeface="+mn-lt"/>
                <a:ea typeface="+mn-ea"/>
                <a:cs typeface="+mn-cs"/>
              </a:rPr>
              <a:t>distribution of expression levels</a:t>
            </a:r>
            <a:r>
              <a:rPr lang="en-GB" sz="1200" b="0" i="0" kern="1200" dirty="0">
                <a:solidFill>
                  <a:schemeClr val="tx1"/>
                </a:solidFill>
                <a:effectLst/>
                <a:latin typeface="+mn-lt"/>
                <a:ea typeface="+mn-ea"/>
                <a:cs typeface="+mn-cs"/>
              </a:rPr>
              <a:t> for each gene across a population of cells</a:t>
            </a:r>
          </a:p>
          <a:p>
            <a:r>
              <a:rPr lang="en-GB" sz="1200" b="0" i="0" kern="1200" dirty="0">
                <a:solidFill>
                  <a:schemeClr val="tx1"/>
                </a:solidFill>
                <a:effectLst/>
                <a:latin typeface="+mn-lt"/>
                <a:ea typeface="+mn-ea"/>
                <a:cs typeface="+mn-cs"/>
              </a:rPr>
              <a:t>Allows to study new biological questions in which </a:t>
            </a:r>
            <a:r>
              <a:rPr lang="en-GB" sz="1200" b="1" i="0" kern="1200" dirty="0">
                <a:solidFill>
                  <a:schemeClr val="tx1"/>
                </a:solidFill>
                <a:effectLst/>
                <a:latin typeface="+mn-lt"/>
                <a:ea typeface="+mn-ea"/>
                <a:cs typeface="+mn-cs"/>
              </a:rPr>
              <a:t>cell-specific changes in transcriptome are important</a:t>
            </a:r>
            <a:r>
              <a:rPr lang="en-GB" sz="1200" b="0" i="0" kern="1200" dirty="0">
                <a:solidFill>
                  <a:schemeClr val="tx1"/>
                </a:solidFill>
                <a:effectLst/>
                <a:latin typeface="+mn-lt"/>
                <a:ea typeface="+mn-ea"/>
                <a:cs typeface="+mn-cs"/>
              </a:rPr>
              <a:t>, e.g. cell type identification, heterogeneity of cell responses, stochasticity of gene expression, inference of gene regulatory networks across the cells.</a:t>
            </a:r>
          </a:p>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3</a:t>
            </a:fld>
            <a:endParaRPr lang="en-GB"/>
          </a:p>
        </p:txBody>
      </p:sp>
    </p:spTree>
    <p:extLst>
      <p:ext uri="{BB962C8B-B14F-4D97-AF65-F5344CB8AC3E}">
        <p14:creationId xmlns:p14="http://schemas.microsoft.com/office/powerpoint/2010/main" val="702073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Tx/>
              <a:buChar char="-"/>
            </a:pPr>
            <a:endParaRPr lang="en-GB" sz="1000" dirty="0"/>
          </a:p>
        </p:txBody>
      </p:sp>
      <p:sp>
        <p:nvSpPr>
          <p:cNvPr id="4" name="Slide Number Placeholder 3"/>
          <p:cNvSpPr>
            <a:spLocks noGrp="1"/>
          </p:cNvSpPr>
          <p:nvPr>
            <p:ph type="sldNum" sz="quarter" idx="5"/>
          </p:nvPr>
        </p:nvSpPr>
        <p:spPr/>
        <p:txBody>
          <a:bodyPr/>
          <a:lstStyle/>
          <a:p>
            <a:fld id="{256AE7D0-3DF3-4127-8202-6081F850489D}" type="slidenum">
              <a:rPr lang="en-GB" smtClean="0"/>
              <a:t>25</a:t>
            </a:fld>
            <a:endParaRPr lang="en-GB"/>
          </a:p>
        </p:txBody>
      </p:sp>
    </p:spTree>
    <p:extLst>
      <p:ext uri="{BB962C8B-B14F-4D97-AF65-F5344CB8AC3E}">
        <p14:creationId xmlns:p14="http://schemas.microsoft.com/office/powerpoint/2010/main" val="3395077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26</a:t>
            </a:fld>
            <a:endParaRPr lang="en-GB"/>
          </a:p>
        </p:txBody>
      </p:sp>
    </p:spTree>
    <p:extLst>
      <p:ext uri="{BB962C8B-B14F-4D97-AF65-F5344CB8AC3E}">
        <p14:creationId xmlns:p14="http://schemas.microsoft.com/office/powerpoint/2010/main" val="2812487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27</a:t>
            </a:fld>
            <a:endParaRPr lang="en-GB"/>
          </a:p>
        </p:txBody>
      </p:sp>
    </p:spTree>
    <p:extLst>
      <p:ext uri="{BB962C8B-B14F-4D97-AF65-F5344CB8AC3E}">
        <p14:creationId xmlns:p14="http://schemas.microsoft.com/office/powerpoint/2010/main" val="3563315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scRNA-seq</a:t>
            </a:r>
            <a:r>
              <a:rPr lang="en-GB" dirty="0"/>
              <a:t> requires tissue dissociation and so is unable to retain information about the position of cells in the tissue context.</a:t>
            </a:r>
          </a:p>
          <a:p>
            <a:r>
              <a:rPr lang="en-GB" dirty="0"/>
              <a:t>This spatial information captures the local microenvironment that determines how the cell functions, which cell types it may differentiate into, or what cell state it may be in. Techniques for measuring gene expression within the tissue context range from microdissection, in situ RNA hybridization, and immunohistochemistry to in situ sequencing of genes, a</a:t>
            </a:r>
          </a:p>
        </p:txBody>
      </p:sp>
      <p:sp>
        <p:nvSpPr>
          <p:cNvPr id="4" name="Slide Number Placeholder 3"/>
          <p:cNvSpPr>
            <a:spLocks noGrp="1"/>
          </p:cNvSpPr>
          <p:nvPr>
            <p:ph type="sldNum" sz="quarter" idx="5"/>
          </p:nvPr>
        </p:nvSpPr>
        <p:spPr/>
        <p:txBody>
          <a:bodyPr/>
          <a:lstStyle/>
          <a:p>
            <a:fld id="{256AE7D0-3DF3-4127-8202-6081F850489D}" type="slidenum">
              <a:rPr lang="en-GB" smtClean="0"/>
              <a:t>28</a:t>
            </a:fld>
            <a:endParaRPr lang="en-GB"/>
          </a:p>
        </p:txBody>
      </p:sp>
    </p:spTree>
    <p:extLst>
      <p:ext uri="{BB962C8B-B14F-4D97-AF65-F5344CB8AC3E}">
        <p14:creationId xmlns:p14="http://schemas.microsoft.com/office/powerpoint/2010/main" val="2665138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29</a:t>
            </a:fld>
            <a:endParaRPr lang="en-GB"/>
          </a:p>
        </p:txBody>
      </p:sp>
    </p:spTree>
    <p:extLst>
      <p:ext uri="{BB962C8B-B14F-4D97-AF65-F5344CB8AC3E}">
        <p14:creationId xmlns:p14="http://schemas.microsoft.com/office/powerpoint/2010/main" val="3520026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experimental design doesn’t remove batch effects, it prevents them from biasing your results (hopefully)</a:t>
            </a:r>
          </a:p>
        </p:txBody>
      </p:sp>
      <p:sp>
        <p:nvSpPr>
          <p:cNvPr id="4" name="Slide Number Placeholder 3"/>
          <p:cNvSpPr>
            <a:spLocks noGrp="1"/>
          </p:cNvSpPr>
          <p:nvPr>
            <p:ph type="sldNum" sz="quarter" idx="5"/>
          </p:nvPr>
        </p:nvSpPr>
        <p:spPr/>
        <p:txBody>
          <a:bodyPr/>
          <a:lstStyle/>
          <a:p>
            <a:fld id="{256AE7D0-3DF3-4127-8202-6081F850489D}" type="slidenum">
              <a:rPr lang="en-GB" smtClean="0"/>
              <a:t>30</a:t>
            </a:fld>
            <a:endParaRPr lang="en-GB"/>
          </a:p>
        </p:txBody>
      </p:sp>
    </p:spTree>
    <p:extLst>
      <p:ext uri="{BB962C8B-B14F-4D97-AF65-F5344CB8AC3E}">
        <p14:creationId xmlns:p14="http://schemas.microsoft.com/office/powerpoint/2010/main" val="293802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31</a:t>
            </a:fld>
            <a:endParaRPr lang="en-GB"/>
          </a:p>
        </p:txBody>
      </p:sp>
    </p:spTree>
    <p:extLst>
      <p:ext uri="{BB962C8B-B14F-4D97-AF65-F5344CB8AC3E}">
        <p14:creationId xmlns:p14="http://schemas.microsoft.com/office/powerpoint/2010/main" val="2196968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Deep diving data acquisition</a:t>
            </a:r>
          </a:p>
          <a:p>
            <a:r>
              <a:rPr lang="en-GB" dirty="0"/>
              <a:t>After bulk, experimental needs</a:t>
            </a:r>
          </a:p>
          <a:p>
            <a:r>
              <a:rPr lang="en-GB" dirty="0"/>
              <a:t>High level phenotyping</a:t>
            </a:r>
          </a:p>
          <a:p>
            <a:r>
              <a:rPr lang="en-GB" sz="1200" b="0" i="0" kern="1200" dirty="0">
                <a:solidFill>
                  <a:schemeClr val="tx1"/>
                </a:solidFill>
                <a:effectLst/>
                <a:latin typeface="+mn-lt"/>
                <a:ea typeface="+mn-ea"/>
                <a:cs typeface="+mn-cs"/>
              </a:rPr>
              <a:t> typical sort-</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experiment ) begins with a mixed population or library of variants of a given gene or sequence of interest, whose function is indicated by a fluorescent reporter. Cells are sorted and binned according to flow cytometry measurements such as fluorescence in one or more channels. Sorted subpopulations are then sequenced in order to parse the distribution of different variants across the sorting bins. These data may then be used to infer the activity of each variant, allowing the direct characterization of sequence-function relations on a large scale.</a:t>
            </a:r>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4</a:t>
            </a:fld>
            <a:endParaRPr lang="en-GB"/>
          </a:p>
        </p:txBody>
      </p:sp>
    </p:spTree>
    <p:extLst>
      <p:ext uri="{BB962C8B-B14F-4D97-AF65-F5344CB8AC3E}">
        <p14:creationId xmlns:p14="http://schemas.microsoft.com/office/powerpoint/2010/main" val="188774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Studying heterogeneity, cellular responses or development lineage tracing</a:t>
            </a:r>
          </a:p>
          <a:p>
            <a:r>
              <a:rPr lang="en-GB" dirty="0"/>
              <a:t>‘Real time movie’</a:t>
            </a:r>
          </a:p>
        </p:txBody>
      </p:sp>
      <p:sp>
        <p:nvSpPr>
          <p:cNvPr id="4" name="Slide Number Placeholder 3"/>
          <p:cNvSpPr>
            <a:spLocks noGrp="1"/>
          </p:cNvSpPr>
          <p:nvPr>
            <p:ph type="sldNum" sz="quarter" idx="5"/>
          </p:nvPr>
        </p:nvSpPr>
        <p:spPr/>
        <p:txBody>
          <a:bodyPr/>
          <a:lstStyle/>
          <a:p>
            <a:fld id="{256AE7D0-3DF3-4127-8202-6081F850489D}" type="slidenum">
              <a:rPr lang="en-GB" smtClean="0"/>
              <a:t>5</a:t>
            </a:fld>
            <a:endParaRPr lang="en-GB"/>
          </a:p>
        </p:txBody>
      </p:sp>
    </p:spTree>
    <p:extLst>
      <p:ext uri="{BB962C8B-B14F-4D97-AF65-F5344CB8AC3E}">
        <p14:creationId xmlns:p14="http://schemas.microsoft.com/office/powerpoint/2010/main" val="410292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development of new methods and protocols for </a:t>
            </a:r>
            <a:r>
              <a:rPr lang="en-GB" sz="1200" b="0" i="0" kern="1200" dirty="0" err="1">
                <a:solidFill>
                  <a:schemeClr val="tx1"/>
                </a:solidFill>
                <a:effectLst/>
                <a:latin typeface="+mn-lt"/>
                <a:ea typeface="+mn-ea"/>
                <a:cs typeface="+mn-cs"/>
              </a:rPr>
              <a:t>scRNA-seq</a:t>
            </a:r>
            <a:r>
              <a:rPr lang="en-GB" sz="1200" b="0" i="0" kern="1200" dirty="0">
                <a:solidFill>
                  <a:schemeClr val="tx1"/>
                </a:solidFill>
                <a:effectLst/>
                <a:latin typeface="+mn-lt"/>
                <a:ea typeface="+mn-ea"/>
                <a:cs typeface="+mn-cs"/>
              </a:rPr>
              <a:t> is currently a very active area of research, and several protocols have been published over the last few years. A non-comprehensive list includes:</a:t>
            </a:r>
            <a:endParaRPr lang="en-GB" dirty="0"/>
          </a:p>
          <a:p>
            <a:r>
              <a:rPr lang="en-GB" dirty="0"/>
              <a:t>Mission Bio, In-Drops, </a:t>
            </a:r>
            <a:r>
              <a:rPr lang="en-GB" dirty="0" err="1"/>
              <a:t>Celsee</a:t>
            </a:r>
            <a:r>
              <a:rPr lang="en-GB" dirty="0"/>
              <a:t>, </a:t>
            </a:r>
            <a:r>
              <a:rPr lang="en-GB" dirty="0" err="1"/>
              <a:t>SmartSeq</a:t>
            </a:r>
            <a:r>
              <a:rPr lang="en-GB" dirty="0"/>
              <a:t> v4, ICELL8  (change picture)</a:t>
            </a:r>
            <a:br>
              <a:rPr lang="en-GB" dirty="0"/>
            </a:br>
            <a:r>
              <a:rPr lang="en-GB" dirty="0" err="1"/>
              <a:t>Fludigm</a:t>
            </a:r>
            <a:r>
              <a:rPr lang="en-GB" dirty="0"/>
              <a:t> came and disappeared</a:t>
            </a:r>
          </a:p>
          <a:p>
            <a:r>
              <a:rPr lang="en-GB" dirty="0"/>
              <a:t>10x </a:t>
            </a:r>
            <a:r>
              <a:rPr lang="en-GB" dirty="0" err="1"/>
              <a:t>dna</a:t>
            </a:r>
            <a:r>
              <a:rPr lang="en-GB" dirty="0"/>
              <a:t> sequencing (not single cell) genome assembly, manipulating droplets</a:t>
            </a:r>
          </a:p>
          <a:p>
            <a:r>
              <a:rPr lang="en-GB" dirty="0"/>
              <a:t>2016 Human cell atlas global effort of 44 </a:t>
            </a:r>
            <a:r>
              <a:rPr lang="en-GB" dirty="0" err="1"/>
              <a:t>coutries</a:t>
            </a:r>
            <a:r>
              <a:rPr lang="en-GB" dirty="0"/>
              <a:t> – comprehensive reference map of types and properties of all human cells, the fundamental unit of life as basis of understanding, diagnosing, </a:t>
            </a:r>
            <a:r>
              <a:rPr lang="en-GB" dirty="0" err="1"/>
              <a:t>monitorning</a:t>
            </a:r>
            <a:r>
              <a:rPr lang="en-GB" dirty="0"/>
              <a:t> and treating health and disease</a:t>
            </a:r>
          </a:p>
        </p:txBody>
      </p:sp>
      <p:sp>
        <p:nvSpPr>
          <p:cNvPr id="4" name="Slide Number Placeholder 3"/>
          <p:cNvSpPr>
            <a:spLocks noGrp="1"/>
          </p:cNvSpPr>
          <p:nvPr>
            <p:ph type="sldNum" sz="quarter" idx="5"/>
          </p:nvPr>
        </p:nvSpPr>
        <p:spPr/>
        <p:txBody>
          <a:bodyPr/>
          <a:lstStyle/>
          <a:p>
            <a:fld id="{256AE7D0-3DF3-4127-8202-6081F850489D}" type="slidenum">
              <a:rPr lang="en-GB" smtClean="0"/>
              <a:t>6</a:t>
            </a:fld>
            <a:endParaRPr lang="en-GB"/>
          </a:p>
        </p:txBody>
      </p:sp>
    </p:spTree>
    <p:extLst>
      <p:ext uri="{BB962C8B-B14F-4D97-AF65-F5344CB8AC3E}">
        <p14:creationId xmlns:p14="http://schemas.microsoft.com/office/powerpoint/2010/main" val="872238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expontnetial</a:t>
            </a:r>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7</a:t>
            </a:fld>
            <a:endParaRPr lang="en-GB"/>
          </a:p>
        </p:txBody>
      </p:sp>
    </p:spTree>
    <p:extLst>
      <p:ext uri="{BB962C8B-B14F-4D97-AF65-F5344CB8AC3E}">
        <p14:creationId xmlns:p14="http://schemas.microsoft.com/office/powerpoint/2010/main" val="166228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Dissociation can be easy (blood) or hard (collagenous tissue) Separation and RT differ by protocol</a:t>
            </a:r>
          </a:p>
          <a:p>
            <a:r>
              <a:rPr lang="en-GB" dirty="0"/>
              <a:t>Cell isolation – FACS,  </a:t>
            </a:r>
            <a:r>
              <a:rPr lang="en-GB" dirty="0" err="1"/>
              <a:t>nanowell</a:t>
            </a:r>
            <a:r>
              <a:rPr lang="en-GB" dirty="0"/>
              <a:t>, droplet, split barcoding</a:t>
            </a:r>
          </a:p>
          <a:p>
            <a:r>
              <a:rPr lang="en-GB" dirty="0"/>
              <a:t>Library prep – </a:t>
            </a:r>
            <a:r>
              <a:rPr lang="en-GB" dirty="0" err="1"/>
              <a:t>polyA</a:t>
            </a:r>
            <a:r>
              <a:rPr lang="en-GB" dirty="0"/>
              <a:t> vs random priming, 3/5 bias vs full length, PCR vs in vitro </a:t>
            </a:r>
            <a:r>
              <a:rPr lang="en-GB" dirty="0" err="1"/>
              <a:t>trancscription</a:t>
            </a:r>
            <a:endParaRPr lang="en-GB" dirty="0"/>
          </a:p>
          <a:p>
            <a:r>
              <a:rPr lang="en-GB" dirty="0"/>
              <a:t>Sequencing – </a:t>
            </a:r>
            <a:r>
              <a:rPr lang="en-GB" dirty="0" err="1"/>
              <a:t>illumina</a:t>
            </a:r>
            <a:r>
              <a:rPr lang="en-GB" dirty="0"/>
              <a:t>, </a:t>
            </a:r>
            <a:r>
              <a:rPr lang="en-GB" dirty="0" err="1"/>
              <a:t>NanoPore</a:t>
            </a:r>
            <a:endParaRPr lang="en-GB" dirty="0"/>
          </a:p>
          <a:p>
            <a:r>
              <a:rPr lang="en-GB" sz="1200" b="0" i="0" kern="1200" dirty="0">
                <a:solidFill>
                  <a:schemeClr val="tx1"/>
                </a:solidFill>
                <a:effectLst/>
                <a:latin typeface="+mn-lt"/>
                <a:ea typeface="+mn-ea"/>
                <a:cs typeface="+mn-cs"/>
              </a:rPr>
              <a:t>cDNA strand is used as a template for in vitro transcription (IVT). </a:t>
            </a:r>
            <a:r>
              <a:rPr lang="en-GB" sz="1200" b="0" i="0" u="none" strike="noStrike" kern="1200" dirty="0">
                <a:solidFill>
                  <a:schemeClr val="tx1"/>
                </a:solidFill>
                <a:effectLst/>
                <a:latin typeface="+mn-lt"/>
                <a:ea typeface="+mn-ea"/>
                <a:cs typeface="+mn-cs"/>
              </a:rPr>
              <a:t>1</a:t>
            </a:r>
            <a:r>
              <a:rPr lang="en-GB" sz="1200" b="0" i="0" kern="1200" dirty="0">
                <a:solidFill>
                  <a:schemeClr val="tx1"/>
                </a:solidFill>
                <a:effectLst/>
                <a:latin typeface="+mn-lt"/>
                <a:ea typeface="+mn-ea"/>
                <a:cs typeface="+mn-cs"/>
              </a:rPr>
              <a:t> The RNA polymerase produces multiple copies of antisense RNA (</a:t>
            </a:r>
            <a:r>
              <a:rPr lang="en-GB" sz="1200" b="0" i="0" kern="1200" dirty="0" err="1">
                <a:solidFill>
                  <a:schemeClr val="tx1"/>
                </a:solidFill>
                <a:effectLst/>
                <a:latin typeface="+mn-lt"/>
                <a:ea typeface="+mn-ea"/>
                <a:cs typeface="+mn-cs"/>
              </a:rPr>
              <a:t>aRNA</a:t>
            </a:r>
            <a:r>
              <a:rPr lang="en-GB" sz="1200" b="0" i="0" kern="1200" dirty="0">
                <a:solidFill>
                  <a:schemeClr val="tx1"/>
                </a:solidFill>
                <a:effectLst/>
                <a:latin typeface="+mn-lt"/>
                <a:ea typeface="+mn-ea"/>
                <a:cs typeface="+mn-cs"/>
              </a:rPr>
              <a:t>) with amplification factors of up to 1000-fold. Because of random priming to synthesize the second strand, the IVT products are not full-length copies, and the 5′-terminal sequences of the transcripts are underrepresented in the </a:t>
            </a:r>
            <a:r>
              <a:rPr lang="en-GB" sz="1200" b="0" i="0" kern="1200" dirty="0" err="1">
                <a:solidFill>
                  <a:schemeClr val="tx1"/>
                </a:solidFill>
                <a:effectLst/>
                <a:latin typeface="+mn-lt"/>
                <a:ea typeface="+mn-ea"/>
                <a:cs typeface="+mn-cs"/>
              </a:rPr>
              <a:t>aRNA</a:t>
            </a:r>
            <a:r>
              <a:rPr lang="en-GB" sz="1200" b="0" i="0" kern="1200" dirty="0">
                <a:solidFill>
                  <a:schemeClr val="tx1"/>
                </a:solidFill>
                <a:effectLst/>
                <a:latin typeface="+mn-lt"/>
                <a:ea typeface="+mn-ea"/>
                <a:cs typeface="+mn-cs"/>
              </a:rPr>
              <a:t>. T</a:t>
            </a:r>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8</a:t>
            </a:fld>
            <a:endParaRPr lang="en-GB"/>
          </a:p>
        </p:txBody>
      </p:sp>
    </p:spTree>
    <p:extLst>
      <p:ext uri="{BB962C8B-B14F-4D97-AF65-F5344CB8AC3E}">
        <p14:creationId xmlns:p14="http://schemas.microsoft.com/office/powerpoint/2010/main" val="1375767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Tx/>
              <a:buChar char="-"/>
            </a:pPr>
            <a:r>
              <a:rPr lang="en-GB" sz="1000" dirty="0"/>
              <a:t>Gentle treatment, short sample preparation, low temperature. Protocols will vary for different cell type</a:t>
            </a:r>
          </a:p>
          <a:p>
            <a:pPr marL="742950" lvl="1" indent="-285750">
              <a:buFontTx/>
              <a:buChar char="-"/>
            </a:pPr>
            <a:r>
              <a:rPr lang="en-GB" sz="1000" dirty="0"/>
              <a:t>Usual buffer: PBS with 0.1-1% BSA (no EDTA, Mg+, Ca+, Tween)</a:t>
            </a:r>
          </a:p>
        </p:txBody>
      </p:sp>
      <p:sp>
        <p:nvSpPr>
          <p:cNvPr id="4" name="Slide Number Placeholder 3"/>
          <p:cNvSpPr>
            <a:spLocks noGrp="1"/>
          </p:cNvSpPr>
          <p:nvPr>
            <p:ph type="sldNum" sz="quarter" idx="5"/>
          </p:nvPr>
        </p:nvSpPr>
        <p:spPr/>
        <p:txBody>
          <a:bodyPr/>
          <a:lstStyle/>
          <a:p>
            <a:fld id="{256AE7D0-3DF3-4127-8202-6081F850489D}" type="slidenum">
              <a:rPr lang="en-GB" smtClean="0"/>
              <a:t>9</a:t>
            </a:fld>
            <a:endParaRPr lang="en-GB"/>
          </a:p>
        </p:txBody>
      </p:sp>
    </p:spTree>
    <p:extLst>
      <p:ext uri="{BB962C8B-B14F-4D97-AF65-F5344CB8AC3E}">
        <p14:creationId xmlns:p14="http://schemas.microsoft.com/office/powerpoint/2010/main" val="2877610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method has it’s pros and cons. There is no all-encompassing single cell </a:t>
            </a:r>
            <a:r>
              <a:rPr lang="en-GB" dirty="0" err="1"/>
              <a:t>methodology.Poisson</a:t>
            </a:r>
            <a:r>
              <a:rPr lang="en-GB" dirty="0"/>
              <a:t> distribution	</a:t>
            </a:r>
          </a:p>
        </p:txBody>
      </p:sp>
      <p:sp>
        <p:nvSpPr>
          <p:cNvPr id="4" name="Slide Number Placeholder 3"/>
          <p:cNvSpPr>
            <a:spLocks noGrp="1"/>
          </p:cNvSpPr>
          <p:nvPr>
            <p:ph type="sldNum" sz="quarter" idx="5"/>
          </p:nvPr>
        </p:nvSpPr>
        <p:spPr/>
        <p:txBody>
          <a:bodyPr/>
          <a:lstStyle/>
          <a:p>
            <a:fld id="{256AE7D0-3DF3-4127-8202-6081F850489D}" type="slidenum">
              <a:rPr lang="en-GB" smtClean="0"/>
              <a:t>10</a:t>
            </a:fld>
            <a:endParaRPr lang="en-GB"/>
          </a:p>
        </p:txBody>
      </p:sp>
    </p:spTree>
    <p:extLst>
      <p:ext uri="{BB962C8B-B14F-4D97-AF65-F5344CB8AC3E}">
        <p14:creationId xmlns:p14="http://schemas.microsoft.com/office/powerpoint/2010/main" val="3408069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792000" y="2276872"/>
            <a:ext cx="4608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792000" y="4633391"/>
            <a:ext cx="4608000" cy="307777"/>
          </a:xfr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userDrawn="1"/>
        </p:nvSpPr>
        <p:spPr>
          <a:xfrm>
            <a:off x="9480376" y="5110570"/>
            <a:ext cx="2520280"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794953F-E8C8-4237-823E-C80F854F92B8}"/>
              </a:ext>
            </a:extLst>
          </p:cNvPr>
          <p:cNvSpPr txBox="1"/>
          <p:nvPr userDrawn="1"/>
        </p:nvSpPr>
        <p:spPr>
          <a:xfrm>
            <a:off x="8971532" y="6453336"/>
            <a:ext cx="3029124" cy="292388"/>
          </a:xfrm>
          <a:prstGeom prst="rect">
            <a:avLst/>
          </a:prstGeom>
          <a:noFill/>
        </p:spPr>
        <p:txBody>
          <a:bodyPr wrap="square" rtlCol="0">
            <a:spAutoFit/>
          </a:bodyPr>
          <a:lstStyle/>
          <a:p>
            <a:r>
              <a:rPr lang="en-GB" sz="13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48328" y="5733256"/>
            <a:ext cx="2814504" cy="619707"/>
          </a:xfrm>
          <a:prstGeom prst="rect">
            <a:avLst/>
          </a:prstGeom>
        </p:spPr>
      </p:pic>
    </p:spTree>
    <p:extLst>
      <p:ext uri="{BB962C8B-B14F-4D97-AF65-F5344CB8AC3E}">
        <p14:creationId xmlns:p14="http://schemas.microsoft.com/office/powerpoint/2010/main" val="539264941"/>
      </p:ext>
    </p:extLst>
  </p:cSld>
  <p:clrMapOvr>
    <a:masterClrMapping/>
  </p:clrMapOvr>
  <p:extLst mod="1">
    <p:ext uri="{DCECCB84-F9BA-43D5-87BE-67443E8EF086}">
      <p15:sldGuideLst xmlns:p15="http://schemas.microsoft.com/office/powerpoint/2012/main">
        <p15:guide id="1" pos="3840" userDrawn="1">
          <p15:clr>
            <a:srgbClr val="FBAE40"/>
          </p15:clr>
        </p15:guide>
        <p15:guide id="2" pos="2116" userDrawn="1">
          <p15:clr>
            <a:srgbClr val="FBAE40"/>
          </p15:clr>
        </p15:guide>
        <p15:guide id="3" pos="55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4" name="Rectangle 3">
            <a:extLst>
              <a:ext uri="{FF2B5EF4-FFF2-40B4-BE49-F238E27FC236}">
                <a16:creationId xmlns:a16="http://schemas.microsoft.com/office/drawing/2014/main" id="{1FEAE266-1AED-426B-ABE4-360FFA7DD1E2}"/>
              </a:ext>
            </a:extLst>
          </p:cNvPr>
          <p:cNvSpPr/>
          <p:nvPr userDrawn="1"/>
        </p:nvSpPr>
        <p:spPr>
          <a:xfrm>
            <a:off x="335360" y="5034992"/>
            <a:ext cx="2448272" cy="170637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6B284D46-3FE0-4651-9122-7C3AAD129B6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344" y="5976359"/>
            <a:ext cx="2952328" cy="651166"/>
          </a:xfrm>
          <a:prstGeom prst="rect">
            <a:avLst/>
          </a:prstGeom>
        </p:spPr>
      </p:pic>
    </p:spTree>
    <p:extLst>
      <p:ext uri="{BB962C8B-B14F-4D97-AF65-F5344CB8AC3E}">
        <p14:creationId xmlns:p14="http://schemas.microsoft.com/office/powerpoint/2010/main" val="931623303"/>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userDrawn="1"/>
        </p:nvPicPr>
        <p:blipFill>
          <a:blip r:embed="rId3"/>
          <a:stretch>
            <a:fillRect/>
          </a:stretch>
        </p:blipFill>
        <p:spPr>
          <a:xfrm>
            <a:off x="6066857" y="1412776"/>
            <a:ext cx="182896" cy="182896"/>
          </a:xfrm>
          <a:prstGeom prst="rect">
            <a:avLst/>
          </a:prstGeom>
        </p:spPr>
      </p:pic>
      <p:sp>
        <p:nvSpPr>
          <p:cNvPr id="17" name="Oval 16">
            <a:extLst>
              <a:ext uri="{FF2B5EF4-FFF2-40B4-BE49-F238E27FC236}">
                <a16:creationId xmlns:a16="http://schemas.microsoft.com/office/drawing/2014/main" id="{FC321904-BDBE-419A-B400-DC1CF0C4B86D}"/>
              </a:ext>
            </a:extLst>
          </p:cNvPr>
          <p:cNvSpPr/>
          <p:nvPr userDrawn="1"/>
        </p:nvSpPr>
        <p:spPr>
          <a:xfrm>
            <a:off x="335360" y="1340768"/>
            <a:ext cx="266700" cy="2667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85C9B4C-1761-4163-B0E9-E286F346BFDD}"/>
              </a:ext>
            </a:extLst>
          </p:cNvPr>
          <p:cNvSpPr/>
          <p:nvPr userDrawn="1"/>
        </p:nvSpPr>
        <p:spPr>
          <a:xfrm>
            <a:off x="1271464" y="476672"/>
            <a:ext cx="414656" cy="414656"/>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C77CE84-C8D0-4A59-B596-71C9205AD7A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3352" y="6021288"/>
            <a:ext cx="2814504" cy="619707"/>
          </a:xfrm>
          <a:prstGeom prst="rect">
            <a:avLst/>
          </a:prstGeom>
        </p:spPr>
      </p:pic>
    </p:spTree>
    <p:extLst>
      <p:ext uri="{BB962C8B-B14F-4D97-AF65-F5344CB8AC3E}">
        <p14:creationId xmlns:p14="http://schemas.microsoft.com/office/powerpoint/2010/main" val="377382478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52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6" name="Rectangle 5">
            <a:extLst>
              <a:ext uri="{FF2B5EF4-FFF2-40B4-BE49-F238E27FC236}">
                <a16:creationId xmlns:a16="http://schemas.microsoft.com/office/drawing/2014/main" id="{D67BD166-F610-4586-9EE0-E9973EC99FEF}"/>
              </a:ext>
            </a:extLst>
          </p:cNvPr>
          <p:cNvSpPr/>
          <p:nvPr userDrawn="1"/>
        </p:nvSpPr>
        <p:spPr>
          <a:xfrm>
            <a:off x="335360" y="5034992"/>
            <a:ext cx="2448272" cy="170637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F241499-57D5-4B7B-84CD-D6C76928A6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344" y="5976359"/>
            <a:ext cx="2952328" cy="651166"/>
          </a:xfrm>
          <a:prstGeom prst="rect">
            <a:avLst/>
          </a:prstGeom>
        </p:spPr>
      </p:pic>
    </p:spTree>
    <p:extLst>
      <p:ext uri="{BB962C8B-B14F-4D97-AF65-F5344CB8AC3E}">
        <p14:creationId xmlns:p14="http://schemas.microsoft.com/office/powerpoint/2010/main" val="481506039"/>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userDrawn="1"/>
        </p:nvPicPr>
        <p:blipFill>
          <a:blip r:embed="rId3"/>
          <a:stretch>
            <a:fillRect/>
          </a:stretch>
        </p:blipFill>
        <p:spPr>
          <a:xfrm>
            <a:off x="6066857" y="1412776"/>
            <a:ext cx="182896" cy="182896"/>
          </a:xfrm>
          <a:prstGeom prst="rect">
            <a:avLst/>
          </a:prstGeom>
        </p:spPr>
      </p:pic>
      <p:sp>
        <p:nvSpPr>
          <p:cNvPr id="7" name="Oval 6">
            <a:extLst>
              <a:ext uri="{FF2B5EF4-FFF2-40B4-BE49-F238E27FC236}">
                <a16:creationId xmlns:a16="http://schemas.microsoft.com/office/drawing/2014/main" id="{8C377E3B-3FEB-4504-9826-BAC76041BEDA}"/>
              </a:ext>
            </a:extLst>
          </p:cNvPr>
          <p:cNvSpPr/>
          <p:nvPr userDrawn="1"/>
        </p:nvSpPr>
        <p:spPr>
          <a:xfrm>
            <a:off x="335360" y="1340768"/>
            <a:ext cx="266700" cy="2667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334D8866-A746-4452-BC0D-42B729C259A0}"/>
              </a:ext>
            </a:extLst>
          </p:cNvPr>
          <p:cNvSpPr/>
          <p:nvPr userDrawn="1"/>
        </p:nvSpPr>
        <p:spPr>
          <a:xfrm>
            <a:off x="1271464" y="476672"/>
            <a:ext cx="414656" cy="414656"/>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AAFEFBD-3898-4ED8-983A-068D023614B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3352" y="6021288"/>
            <a:ext cx="2814504" cy="619707"/>
          </a:xfrm>
          <a:prstGeom prst="rect">
            <a:avLst/>
          </a:prstGeom>
        </p:spPr>
      </p:pic>
    </p:spTree>
    <p:extLst>
      <p:ext uri="{BB962C8B-B14F-4D97-AF65-F5344CB8AC3E}">
        <p14:creationId xmlns:p14="http://schemas.microsoft.com/office/powerpoint/2010/main" val="81376525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52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Sunday, 11 September 2022</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fld id="{F90E331C-8DD5-41DE-A1D8-42719F204B7E}" type="slidenum">
              <a:rPr lang="en-GB" smtClean="0"/>
              <a:pPr/>
              <a:t>‹#›</a:t>
            </a:fld>
            <a:endParaRPr lang="en-GB"/>
          </a:p>
        </p:txBody>
      </p:sp>
    </p:spTree>
    <p:extLst>
      <p:ext uri="{BB962C8B-B14F-4D97-AF65-F5344CB8AC3E}">
        <p14:creationId xmlns:p14="http://schemas.microsoft.com/office/powerpoint/2010/main" val="847925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838200" y="1772816"/>
            <a:ext cx="5181600" cy="1577355"/>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6172200" y="1772816"/>
            <a:ext cx="5181600" cy="1577355"/>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Sunday, 11 September 2022</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fld id="{F90E331C-8DD5-41DE-A1D8-42719F204B7E}" type="slidenum">
              <a:rPr lang="en-GB" smtClean="0"/>
              <a:pPr/>
              <a:t>‹#›</a:t>
            </a:fld>
            <a:endParaRPr lang="en-GB"/>
          </a:p>
        </p:txBody>
      </p:sp>
    </p:spTree>
    <p:extLst>
      <p:ext uri="{BB962C8B-B14F-4D97-AF65-F5344CB8AC3E}">
        <p14:creationId xmlns:p14="http://schemas.microsoft.com/office/powerpoint/2010/main" val="1965625283"/>
      </p:ext>
    </p:extLst>
  </p:cSld>
  <p:clrMapOvr>
    <a:masterClrMapping/>
  </p:clrMapOvr>
  <p:extLst mod="1">
    <p:ext uri="{DCECCB84-F9BA-43D5-87BE-67443E8EF086}">
      <p15:sldGuideLst xmlns:p15="http://schemas.microsoft.com/office/powerpoint/2012/main">
        <p15:guide id="1" pos="3795" userDrawn="1">
          <p15:clr>
            <a:srgbClr val="FBAE40"/>
          </p15:clr>
        </p15:guide>
        <p15:guide id="2" pos="388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Sunday, 11 September 2022</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fld id="{F90E331C-8DD5-41DE-A1D8-42719F204B7E}" type="slidenum">
              <a:rPr lang="en-GB" smtClean="0"/>
              <a:t>‹#›</a:t>
            </a:fld>
            <a:endParaRPr lang="en-GB"/>
          </a:p>
        </p:txBody>
      </p:sp>
    </p:spTree>
    <p:extLst>
      <p:ext uri="{BB962C8B-B14F-4D97-AF65-F5344CB8AC3E}">
        <p14:creationId xmlns:p14="http://schemas.microsoft.com/office/powerpoint/2010/main" val="1927438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839788" y="6330225"/>
            <a:ext cx="5256000" cy="123111"/>
          </a:xfrm>
        </p:spPr>
        <p:txBody>
          <a:bodyPr/>
          <a:lstStyle/>
          <a:p>
            <a:fld id="{A97DCDC8-AA34-4254-B0FC-746FEFC2CCD2}" type="datetime2">
              <a:rPr lang="en-GB" smtClean="0"/>
              <a:t>Sunday, 11 September 2022</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839788" y="6525344"/>
            <a:ext cx="5256212" cy="123111"/>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fld id="{F90E331C-8DD5-41DE-A1D8-42719F204B7E}" type="slidenum">
              <a:rPr lang="en-GB" smtClean="0"/>
              <a:t>‹#›</a:t>
            </a:fld>
            <a:endParaRPr lang="en-GB"/>
          </a:p>
        </p:txBody>
      </p:sp>
    </p:spTree>
    <p:extLst>
      <p:ext uri="{BB962C8B-B14F-4D97-AF65-F5344CB8AC3E}">
        <p14:creationId xmlns:p14="http://schemas.microsoft.com/office/powerpoint/2010/main" val="3525450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8328" y="6021288"/>
            <a:ext cx="2814504" cy="619707"/>
          </a:xfrm>
          <a:prstGeom prst="rect">
            <a:avLst/>
          </a:prstGeom>
        </p:spPr>
      </p:pic>
    </p:spTree>
    <p:extLst>
      <p:ext uri="{BB962C8B-B14F-4D97-AF65-F5344CB8AC3E}">
        <p14:creationId xmlns:p14="http://schemas.microsoft.com/office/powerpoint/2010/main" val="118756212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userDrawn="1"/>
        </p:nvSpPr>
        <p:spPr>
          <a:xfrm>
            <a:off x="335360" y="5034992"/>
            <a:ext cx="2448272" cy="170637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344253DF-1ABC-4174-A75F-C3973F2D57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344" y="5976359"/>
            <a:ext cx="2952328" cy="651166"/>
          </a:xfrm>
          <a:prstGeom prst="rect">
            <a:avLst/>
          </a:prstGeom>
        </p:spPr>
      </p:pic>
    </p:spTree>
    <p:extLst>
      <p:ext uri="{BB962C8B-B14F-4D97-AF65-F5344CB8AC3E}">
        <p14:creationId xmlns:p14="http://schemas.microsoft.com/office/powerpoint/2010/main" val="704807507"/>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792000" y="2276872"/>
            <a:ext cx="4608000" cy="2088232"/>
          </a:xfrm>
          <a:prstGeom prst="rect">
            <a:avLst/>
          </a:prstGeom>
          <a:ln>
            <a:noFill/>
          </a:ln>
        </p:spPr>
        <p:txBody>
          <a:bodyPr bIns="0" anchor="ctr" anchorCtr="0">
            <a:no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792000" y="4633391"/>
            <a:ext cx="4608000" cy="307777"/>
          </a:xfrm>
        </p:spPr>
        <p:txBody>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userDrawn="1"/>
        </p:nvSpPr>
        <p:spPr>
          <a:xfrm>
            <a:off x="9480376" y="5085184"/>
            <a:ext cx="2448272" cy="1512168"/>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E2ACE78-9094-4BAB-88B0-2409CB7F7313}"/>
              </a:ext>
            </a:extLst>
          </p:cNvPr>
          <p:cNvSpPr txBox="1"/>
          <p:nvPr userDrawn="1"/>
        </p:nvSpPr>
        <p:spPr>
          <a:xfrm>
            <a:off x="8904312" y="6453336"/>
            <a:ext cx="3029124" cy="292388"/>
          </a:xfrm>
          <a:prstGeom prst="rect">
            <a:avLst/>
          </a:prstGeom>
          <a:noFill/>
        </p:spPr>
        <p:txBody>
          <a:bodyPr wrap="square" rtlCol="0">
            <a:spAutoFit/>
          </a:bodyPr>
          <a:lstStyle/>
          <a:p>
            <a:r>
              <a:rPr lang="en-GB" sz="13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45099" y="5733256"/>
            <a:ext cx="2952328" cy="651166"/>
          </a:xfrm>
          <a:prstGeom prst="rect">
            <a:avLst/>
          </a:prstGeom>
        </p:spPr>
      </p:pic>
    </p:spTree>
    <p:extLst>
      <p:ext uri="{BB962C8B-B14F-4D97-AF65-F5344CB8AC3E}">
        <p14:creationId xmlns:p14="http://schemas.microsoft.com/office/powerpoint/2010/main" val="683034385"/>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5" name="Oval 4">
            <a:extLst>
              <a:ext uri="{FF2B5EF4-FFF2-40B4-BE49-F238E27FC236}">
                <a16:creationId xmlns:a16="http://schemas.microsoft.com/office/drawing/2014/main" id="{F0892D67-F81D-4EAF-91FC-295D8C2F6020}"/>
              </a:ext>
            </a:extLst>
          </p:cNvPr>
          <p:cNvSpPr/>
          <p:nvPr userDrawn="1"/>
        </p:nvSpPr>
        <p:spPr>
          <a:xfrm>
            <a:off x="6655081" y="507294"/>
            <a:ext cx="414656" cy="414656"/>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673C406D-B215-4935-8E9E-66DD87522B2E}"/>
              </a:ext>
            </a:extLst>
          </p:cNvPr>
          <p:cNvSpPr/>
          <p:nvPr userDrawn="1"/>
        </p:nvSpPr>
        <p:spPr>
          <a:xfrm>
            <a:off x="6875714" y="1673947"/>
            <a:ext cx="170476" cy="170476"/>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68AEAD39-6F92-40BC-B53B-719F85124F3E}"/>
              </a:ext>
            </a:extLst>
          </p:cNvPr>
          <p:cNvSpPr/>
          <p:nvPr userDrawn="1"/>
        </p:nvSpPr>
        <p:spPr>
          <a:xfrm>
            <a:off x="6127576" y="373944"/>
            <a:ext cx="266700" cy="2667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5336AE6-2107-40DE-99F8-D4EE744CD5C2}"/>
              </a:ext>
            </a:extLst>
          </p:cNvPr>
          <p:cNvSpPr txBox="1"/>
          <p:nvPr userDrawn="1"/>
        </p:nvSpPr>
        <p:spPr>
          <a:xfrm>
            <a:off x="218104" y="6476544"/>
            <a:ext cx="3029124" cy="292388"/>
          </a:xfrm>
          <a:prstGeom prst="rect">
            <a:avLst/>
          </a:prstGeom>
          <a:noFill/>
        </p:spPr>
        <p:txBody>
          <a:bodyPr wrap="square" rtlCol="0">
            <a:spAutoFit/>
          </a:bodyPr>
          <a:lstStyle/>
          <a:p>
            <a:r>
              <a:rPr lang="en-GB" sz="13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3352" y="5733256"/>
            <a:ext cx="2814504" cy="619707"/>
          </a:xfrm>
          <a:prstGeom prst="rect">
            <a:avLst/>
          </a:prstGeom>
        </p:spPr>
      </p:pic>
    </p:spTree>
    <p:extLst>
      <p:ext uri="{BB962C8B-B14F-4D97-AF65-F5344CB8AC3E}">
        <p14:creationId xmlns:p14="http://schemas.microsoft.com/office/powerpoint/2010/main" val="68328763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6" name="Rectangle 5">
            <a:extLst>
              <a:ext uri="{FF2B5EF4-FFF2-40B4-BE49-F238E27FC236}">
                <a16:creationId xmlns:a16="http://schemas.microsoft.com/office/drawing/2014/main" id="{44BCF2C7-D150-4547-98EB-CC87532E06F2}"/>
              </a:ext>
            </a:extLst>
          </p:cNvPr>
          <p:cNvSpPr/>
          <p:nvPr userDrawn="1"/>
        </p:nvSpPr>
        <p:spPr>
          <a:xfrm>
            <a:off x="335360" y="5034992"/>
            <a:ext cx="2448272" cy="1512168"/>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F7201BF-9504-4E8A-B769-8C83E1A8EB01}"/>
              </a:ext>
            </a:extLst>
          </p:cNvPr>
          <p:cNvSpPr txBox="1"/>
          <p:nvPr userDrawn="1"/>
        </p:nvSpPr>
        <p:spPr>
          <a:xfrm>
            <a:off x="191344" y="6476544"/>
            <a:ext cx="3029124" cy="292388"/>
          </a:xfrm>
          <a:prstGeom prst="rect">
            <a:avLst/>
          </a:prstGeom>
          <a:noFill/>
        </p:spPr>
        <p:txBody>
          <a:bodyPr wrap="square" rtlCol="0">
            <a:spAutoFit/>
          </a:bodyPr>
          <a:lstStyle/>
          <a:p>
            <a:r>
              <a:rPr lang="en-GB" sz="13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344" y="5733256"/>
            <a:ext cx="2952328" cy="651166"/>
          </a:xfrm>
          <a:prstGeom prst="rect">
            <a:avLst/>
          </a:prstGeom>
        </p:spPr>
      </p:pic>
    </p:spTree>
    <p:extLst>
      <p:ext uri="{BB962C8B-B14F-4D97-AF65-F5344CB8AC3E}">
        <p14:creationId xmlns:p14="http://schemas.microsoft.com/office/powerpoint/2010/main" val="237610381"/>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6" name="Rectangle 5">
            <a:extLst>
              <a:ext uri="{FF2B5EF4-FFF2-40B4-BE49-F238E27FC236}">
                <a16:creationId xmlns:a16="http://schemas.microsoft.com/office/drawing/2014/main" id="{C30E9D85-FA01-435A-807C-2764FE1066EB}"/>
              </a:ext>
            </a:extLst>
          </p:cNvPr>
          <p:cNvSpPr/>
          <p:nvPr userDrawn="1"/>
        </p:nvSpPr>
        <p:spPr>
          <a:xfrm>
            <a:off x="335360" y="5034992"/>
            <a:ext cx="2448272" cy="1512168"/>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FE835EBC-EFF7-4C19-A824-ABA43CC01B6F}"/>
              </a:ext>
            </a:extLst>
          </p:cNvPr>
          <p:cNvSpPr txBox="1"/>
          <p:nvPr userDrawn="1"/>
        </p:nvSpPr>
        <p:spPr>
          <a:xfrm>
            <a:off x="191344" y="6476544"/>
            <a:ext cx="3029124" cy="292388"/>
          </a:xfrm>
          <a:prstGeom prst="rect">
            <a:avLst/>
          </a:prstGeom>
          <a:noFill/>
        </p:spPr>
        <p:txBody>
          <a:bodyPr wrap="square" rtlCol="0">
            <a:spAutoFit/>
          </a:bodyPr>
          <a:lstStyle/>
          <a:p>
            <a:r>
              <a:rPr lang="en-GB" sz="13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344" y="5733256"/>
            <a:ext cx="2952328" cy="651166"/>
          </a:xfrm>
          <a:prstGeom prst="rect">
            <a:avLst/>
          </a:prstGeom>
        </p:spPr>
      </p:pic>
    </p:spTree>
    <p:extLst>
      <p:ext uri="{BB962C8B-B14F-4D97-AF65-F5344CB8AC3E}">
        <p14:creationId xmlns:p14="http://schemas.microsoft.com/office/powerpoint/2010/main" val="3864515473"/>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8" y="2761895"/>
            <a:ext cx="7488237" cy="1334211"/>
          </a:xfrm>
        </p:spPr>
        <p:txBody>
          <a:bodyPr wrap="square" anchor="ctr" anchorCtr="0">
            <a:sp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userDrawn="1"/>
        </p:nvSpPr>
        <p:spPr>
          <a:xfrm>
            <a:off x="9480376" y="5220275"/>
            <a:ext cx="2448272"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48328" y="6021288"/>
            <a:ext cx="2814504" cy="619707"/>
          </a:xfrm>
          <a:prstGeom prst="rect">
            <a:avLst/>
          </a:prstGeom>
        </p:spPr>
      </p:pic>
    </p:spTree>
    <p:extLst>
      <p:ext uri="{BB962C8B-B14F-4D97-AF65-F5344CB8AC3E}">
        <p14:creationId xmlns:p14="http://schemas.microsoft.com/office/powerpoint/2010/main" val="1332512816"/>
      </p:ext>
    </p:extLst>
  </p:cSld>
  <p:clrMapOvr>
    <a:masterClrMapping/>
  </p:clrMapOvr>
  <p:extLst mod="1">
    <p:ext uri="{DCECCB84-F9BA-43D5-87BE-67443E8EF086}">
      <p15:sldGuideLst xmlns:p15="http://schemas.microsoft.com/office/powerpoint/2012/main">
        <p15:guide id="1" pos="52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8" y="2761895"/>
            <a:ext cx="7488237" cy="1334211"/>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userDrawn="1"/>
        </p:nvSpPr>
        <p:spPr>
          <a:xfrm>
            <a:off x="9480376" y="5220275"/>
            <a:ext cx="2448272" cy="1512168"/>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76320" y="5976359"/>
            <a:ext cx="2952328" cy="651166"/>
          </a:xfrm>
          <a:prstGeom prst="rect">
            <a:avLst/>
          </a:prstGeom>
        </p:spPr>
      </p:pic>
    </p:spTree>
    <p:extLst>
      <p:ext uri="{BB962C8B-B14F-4D97-AF65-F5344CB8AC3E}">
        <p14:creationId xmlns:p14="http://schemas.microsoft.com/office/powerpoint/2010/main" val="3507947861"/>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8" y="2761895"/>
            <a:ext cx="7488237" cy="1334211"/>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userDrawn="1"/>
        </p:nvSpPr>
        <p:spPr>
          <a:xfrm>
            <a:off x="9480376" y="5220275"/>
            <a:ext cx="2448272" cy="1512168"/>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76320" y="5976359"/>
            <a:ext cx="2952328" cy="651166"/>
          </a:xfrm>
          <a:prstGeom prst="rect">
            <a:avLst/>
          </a:prstGeom>
        </p:spPr>
      </p:pic>
    </p:spTree>
    <p:extLst>
      <p:ext uri="{BB962C8B-B14F-4D97-AF65-F5344CB8AC3E}">
        <p14:creationId xmlns:p14="http://schemas.microsoft.com/office/powerpoint/2010/main" val="900299204"/>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5" name="Oval 4">
            <a:extLst>
              <a:ext uri="{FF2B5EF4-FFF2-40B4-BE49-F238E27FC236}">
                <a16:creationId xmlns:a16="http://schemas.microsoft.com/office/drawing/2014/main" id="{42CF35B7-1632-421B-8A62-A66970D923EA}"/>
              </a:ext>
            </a:extLst>
          </p:cNvPr>
          <p:cNvSpPr/>
          <p:nvPr userDrawn="1"/>
        </p:nvSpPr>
        <p:spPr>
          <a:xfrm>
            <a:off x="1271464" y="476672"/>
            <a:ext cx="414656" cy="414656"/>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762D73B-BBFA-449A-946A-8A819A1B7DF8}"/>
              </a:ext>
            </a:extLst>
          </p:cNvPr>
          <p:cNvSpPr/>
          <p:nvPr userDrawn="1"/>
        </p:nvSpPr>
        <p:spPr>
          <a:xfrm>
            <a:off x="1775520" y="928566"/>
            <a:ext cx="170476" cy="170476"/>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445F4B4-6C4B-4789-85A0-919776932321}"/>
              </a:ext>
            </a:extLst>
          </p:cNvPr>
          <p:cNvSpPr/>
          <p:nvPr userDrawn="1"/>
        </p:nvSpPr>
        <p:spPr>
          <a:xfrm>
            <a:off x="335360" y="1340768"/>
            <a:ext cx="266700" cy="2667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DF331A-3129-4180-9508-489221126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3352" y="6021288"/>
            <a:ext cx="2814504" cy="619707"/>
          </a:xfrm>
          <a:prstGeom prst="rect">
            <a:avLst/>
          </a:prstGeom>
        </p:spPr>
      </p:pic>
    </p:spTree>
    <p:extLst>
      <p:ext uri="{BB962C8B-B14F-4D97-AF65-F5344CB8AC3E}">
        <p14:creationId xmlns:p14="http://schemas.microsoft.com/office/powerpoint/2010/main" val="257487103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52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838200" y="404664"/>
            <a:ext cx="10515600" cy="615553"/>
          </a:xfrm>
          <a:prstGeom prst="rect">
            <a:avLst/>
          </a:prstGeom>
        </p:spPr>
        <p:txBody>
          <a:bodyPr vert="horz" lIns="0" tIns="0" rIns="0" bIns="0" rtlCol="0" anchor="t" anchorCtr="0">
            <a:sp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838200" y="1772816"/>
            <a:ext cx="10515600" cy="1608133"/>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839788" y="6330225"/>
            <a:ext cx="5256000" cy="123111"/>
          </a:xfrm>
          <a:prstGeom prst="rect">
            <a:avLst/>
          </a:prstGeom>
        </p:spPr>
        <p:txBody>
          <a:bodyPr vert="horz" wrap="square" lIns="0" tIns="0" rIns="0" bIns="0" rtlCol="0" anchor="b" anchorCtr="0">
            <a:spAutoFit/>
          </a:bodyPr>
          <a:lstStyle>
            <a:lvl1pPr algn="l">
              <a:defRPr sz="800">
                <a:solidFill>
                  <a:schemeClr val="tx2"/>
                </a:solidFill>
              </a:defRPr>
            </a:lvl1pPr>
          </a:lstStyle>
          <a:p>
            <a:fld id="{7BFF6A76-928D-4240-A973-B16EE178E0D9}" type="datetime2">
              <a:rPr lang="en-GB" smtClean="0"/>
              <a:pPr/>
              <a:t>Sunday, 11 September 2022</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839788" y="6525344"/>
            <a:ext cx="10512000" cy="123111"/>
          </a:xfrm>
          <a:prstGeom prst="rect">
            <a:avLst/>
          </a:prstGeom>
        </p:spPr>
        <p:txBody>
          <a:bodyPr vert="horz" wrap="square" lIns="0" tIns="0" rIns="0" bIns="0" rtlCol="0" anchor="t" anchorCtr="0">
            <a:spAutoFit/>
          </a:bodyPr>
          <a:lstStyle>
            <a:lvl1pPr algn="l">
              <a:defRPr sz="8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6330225"/>
            <a:ext cx="767408" cy="123111"/>
          </a:xfrm>
          <a:prstGeom prst="rect">
            <a:avLst/>
          </a:prstGeom>
        </p:spPr>
        <p:txBody>
          <a:bodyPr vert="horz" wrap="square" lIns="0" tIns="0" rIns="0" bIns="0" rtlCol="0" anchor="b" anchorCtr="0">
            <a:spAutoFit/>
          </a:bodyPr>
          <a:lstStyle>
            <a:lvl1pPr algn="r">
              <a:defRPr sz="800">
                <a:solidFill>
                  <a:schemeClr val="tx2"/>
                </a:solidFill>
              </a:defRPr>
            </a:lvl1pPr>
          </a:lstStyle>
          <a:p>
            <a:fld id="{F90E331C-8DD5-41DE-A1D8-42719F204B7E}" type="slidenum">
              <a:rPr lang="en-GB" smtClean="0"/>
              <a:pPr/>
              <a:t>‹#›</a:t>
            </a:fld>
            <a:endParaRPr lang="en-GB" dirty="0"/>
          </a:p>
        </p:txBody>
      </p:sp>
    </p:spTree>
    <p:extLst>
      <p:ext uri="{BB962C8B-B14F-4D97-AF65-F5344CB8AC3E}">
        <p14:creationId xmlns:p14="http://schemas.microsoft.com/office/powerpoint/2010/main" val="639640934"/>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75" r:id="rId4"/>
    <p:sldLayoutId id="2147483658" r:id="rId5"/>
    <p:sldLayoutId id="2147483651" r:id="rId6"/>
    <p:sldLayoutId id="2147483659" r:id="rId7"/>
    <p:sldLayoutId id="2147483660" r:id="rId8"/>
    <p:sldLayoutId id="2147483661" r:id="rId9"/>
    <p:sldLayoutId id="2147483662" r:id="rId10"/>
    <p:sldLayoutId id="2147483671" r:id="rId11"/>
    <p:sldLayoutId id="2147483672" r:id="rId12"/>
    <p:sldLayoutId id="2147483673" r:id="rId13"/>
    <p:sldLayoutId id="2147483650" r:id="rId14"/>
    <p:sldLayoutId id="2147483652" r:id="rId15"/>
    <p:sldLayoutId id="2147483654" r:id="rId16"/>
    <p:sldLayoutId id="2147483655" r:id="rId17"/>
    <p:sldLayoutId id="2147483679" r:id="rId18"/>
    <p:sldLayoutId id="2147483678" r:id="rId19"/>
  </p:sldLayoutIdLst>
  <p:hf hdr="0"/>
  <p:txStyles>
    <p:titleStyle>
      <a:lvl1pPr algn="l" defTabSz="914400" rtl="0" eaLnBrk="1" latinLnBrk="0" hangingPunct="1">
        <a:lnSpc>
          <a:spcPct val="100000"/>
        </a:lnSpc>
        <a:spcBef>
          <a:spcPct val="0"/>
        </a:spcBef>
        <a:buNone/>
        <a:defRPr sz="4000" kern="1200" cap="all" baseline="0">
          <a:solidFill>
            <a:schemeClr val="accent3"/>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400" kern="1200">
          <a:solidFill>
            <a:schemeClr val="tx1"/>
          </a:solidFill>
          <a:latin typeface="+mn-lt"/>
          <a:ea typeface="+mn-ea"/>
          <a:cs typeface="+mn-cs"/>
        </a:defRPr>
      </a:lvl1pPr>
      <a:lvl2pPr marL="358775" indent="-358775" algn="l" defTabSz="914400" rtl="0" eaLnBrk="1" latinLnBrk="0" hangingPunct="1">
        <a:lnSpc>
          <a:spcPct val="100000"/>
        </a:lnSpc>
        <a:spcBef>
          <a:spcPts val="600"/>
        </a:spcBef>
        <a:spcAft>
          <a:spcPts val="300"/>
        </a:spcAft>
        <a:buClr>
          <a:schemeClr val="bg2"/>
        </a:buClr>
        <a:buFont typeface="Arial" panose="020B0604020202020204" pitchFamily="34" charset="0"/>
        <a:buChar char="‒"/>
        <a:defRPr sz="2000" kern="1200">
          <a:solidFill>
            <a:schemeClr val="tx1"/>
          </a:solidFill>
          <a:latin typeface="+mn-lt"/>
          <a:ea typeface="+mn-ea"/>
          <a:cs typeface="+mn-cs"/>
        </a:defRPr>
      </a:lvl2pPr>
      <a:lvl3pPr marL="631825" indent="-273050"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800" kern="1200">
          <a:solidFill>
            <a:schemeClr val="tx1"/>
          </a:solidFill>
          <a:latin typeface="+mn-lt"/>
          <a:ea typeface="+mn-ea"/>
          <a:cs typeface="+mn-cs"/>
        </a:defRPr>
      </a:lvl3pPr>
      <a:lvl4pPr marL="990600" indent="-358775"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600" kern="1200">
          <a:solidFill>
            <a:schemeClr val="tx1"/>
          </a:solidFill>
          <a:latin typeface="+mn-lt"/>
          <a:ea typeface="+mn-ea"/>
          <a:cs typeface="+mn-cs"/>
        </a:defRPr>
      </a:lvl4pPr>
      <a:lvl5pPr marL="1254125" indent="-263525"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9" userDrawn="1">
          <p15:clr>
            <a:srgbClr val="F26B43"/>
          </p15:clr>
        </p15:guide>
        <p15:guide id="2" pos="7151" userDrawn="1">
          <p15:clr>
            <a:srgbClr val="F26B43"/>
          </p15:clr>
        </p15:guide>
        <p15:guide id="3" pos="3840" userDrawn="1">
          <p15:clr>
            <a:srgbClr val="F26B43"/>
          </p15:clr>
        </p15:guide>
        <p15:guide id="4" orient="horz" pos="1117" userDrawn="1">
          <p15:clr>
            <a:srgbClr val="F26B43"/>
          </p15:clr>
        </p15:guide>
        <p15:guide id="5" orient="horz" pos="4065" userDrawn="1">
          <p15:clr>
            <a:srgbClr val="F26B43"/>
          </p15:clr>
        </p15:guide>
        <p15:guide id="7" orient="horz" pos="41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41.gif"/></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jpe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https://sites.google.com/uw.edu/splitseq"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 Id="rId5" Type="http://schemas.openxmlformats.org/officeDocument/2006/relationships/image" Target="../media/image56.jpe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58.gif"/></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 Id="rId5" Type="http://schemas.openxmlformats.org/officeDocument/2006/relationships/image" Target="../media/image79.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95.PN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9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E822-8A43-4565-A312-94C56561FF1A}"/>
              </a:ext>
            </a:extLst>
          </p:cNvPr>
          <p:cNvSpPr>
            <a:spLocks noGrp="1"/>
          </p:cNvSpPr>
          <p:nvPr>
            <p:ph type="ctrTitle"/>
          </p:nvPr>
        </p:nvSpPr>
        <p:spPr>
          <a:xfrm>
            <a:off x="263352" y="1844824"/>
            <a:ext cx="6768752" cy="2088232"/>
          </a:xfrm>
        </p:spPr>
        <p:txBody>
          <a:bodyPr/>
          <a:lstStyle/>
          <a:p>
            <a:r>
              <a:rPr lang="en-GB" dirty="0"/>
              <a:t>Introduction to SINGLE CELL RNA-SEQ</a:t>
            </a:r>
          </a:p>
        </p:txBody>
      </p:sp>
      <p:sp>
        <p:nvSpPr>
          <p:cNvPr id="3" name="Subtitle 2">
            <a:extLst>
              <a:ext uri="{FF2B5EF4-FFF2-40B4-BE49-F238E27FC236}">
                <a16:creationId xmlns:a16="http://schemas.microsoft.com/office/drawing/2014/main" id="{2C8B18EE-7374-4FE3-A69B-EDD56315976F}"/>
              </a:ext>
            </a:extLst>
          </p:cNvPr>
          <p:cNvSpPr>
            <a:spLocks noGrp="1"/>
          </p:cNvSpPr>
          <p:nvPr>
            <p:ph type="subTitle" idx="1"/>
          </p:nvPr>
        </p:nvSpPr>
        <p:spPr>
          <a:xfrm>
            <a:off x="911424" y="3933056"/>
            <a:ext cx="5256584" cy="1077218"/>
          </a:xfrm>
        </p:spPr>
        <p:txBody>
          <a:bodyPr/>
          <a:lstStyle/>
          <a:p>
            <a:pPr fontAlgn="base"/>
            <a:r>
              <a:rPr lang="en-GB" dirty="0"/>
              <a:t>Analysis of single cell RNA-</a:t>
            </a:r>
            <a:r>
              <a:rPr lang="en-GB" dirty="0" err="1"/>
              <a:t>seq</a:t>
            </a:r>
            <a:r>
              <a:rPr lang="en-GB"/>
              <a:t> data</a:t>
            </a:r>
            <a:endParaRPr lang="en-GB" dirty="0"/>
          </a:p>
          <a:p>
            <a:r>
              <a:rPr lang="en-GB" dirty="0"/>
              <a:t>Katarzyna Kania (CRUK CI Genomics Core Facility)</a:t>
            </a:r>
          </a:p>
          <a:p>
            <a:r>
              <a:rPr lang="en-GB" dirty="0"/>
              <a:t>12</a:t>
            </a:r>
            <a:r>
              <a:rPr lang="en-GB" baseline="30000" dirty="0"/>
              <a:t>th</a:t>
            </a:r>
            <a:r>
              <a:rPr lang="en-GB" dirty="0"/>
              <a:t> September 2022</a:t>
            </a:r>
          </a:p>
        </p:txBody>
      </p:sp>
      <p:sp>
        <p:nvSpPr>
          <p:cNvPr id="10" name="Picture Placeholder 9">
            <a:extLst>
              <a:ext uri="{FF2B5EF4-FFF2-40B4-BE49-F238E27FC236}">
                <a16:creationId xmlns:a16="http://schemas.microsoft.com/office/drawing/2014/main" id="{F15D1BE3-2BE8-4EF2-916D-5808EB0D674E}"/>
              </a:ext>
            </a:extLst>
          </p:cNvPr>
          <p:cNvSpPr>
            <a:spLocks noGrp="1"/>
          </p:cNvSpPr>
          <p:nvPr>
            <p:ph type="pic" sz="quarter" idx="10"/>
          </p:nvPr>
        </p:nvSpPr>
        <p:spPr/>
      </p:sp>
      <p:pic>
        <p:nvPicPr>
          <p:cNvPr id="1026" name="Picture 2" descr="http://intranet.cri.camres.org/wp-content/uploads/2018/10/University-of-Cambridge.png">
            <a:extLst>
              <a:ext uri="{FF2B5EF4-FFF2-40B4-BE49-F238E27FC236}">
                <a16:creationId xmlns:a16="http://schemas.microsoft.com/office/drawing/2014/main" id="{BB0BECD1-4ED9-4DD2-8C33-FEC77BCFF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70" y="5795665"/>
            <a:ext cx="254317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818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B4EBF-A609-4B48-A570-6EA6113480C6}"/>
              </a:ext>
            </a:extLst>
          </p:cNvPr>
          <p:cNvSpPr>
            <a:spLocks noGrp="1"/>
          </p:cNvSpPr>
          <p:nvPr>
            <p:ph type="title"/>
          </p:nvPr>
        </p:nvSpPr>
        <p:spPr>
          <a:xfrm>
            <a:off x="352327" y="553778"/>
            <a:ext cx="8840017" cy="687881"/>
          </a:xfrm>
        </p:spPr>
        <p:txBody>
          <a:bodyPr/>
          <a:lstStyle/>
          <a:p>
            <a:r>
              <a:rPr lang="en-GB" dirty="0"/>
              <a:t>Methods</a:t>
            </a:r>
          </a:p>
        </p:txBody>
      </p:sp>
      <p:sp>
        <p:nvSpPr>
          <p:cNvPr id="7" name="Rectangle 6">
            <a:extLst>
              <a:ext uri="{FF2B5EF4-FFF2-40B4-BE49-F238E27FC236}">
                <a16:creationId xmlns:a16="http://schemas.microsoft.com/office/drawing/2014/main" id="{CEFDAA05-95C9-4D09-98A8-53B71F369C45}"/>
              </a:ext>
            </a:extLst>
          </p:cNvPr>
          <p:cNvSpPr/>
          <p:nvPr/>
        </p:nvSpPr>
        <p:spPr>
          <a:xfrm>
            <a:off x="860978" y="1392260"/>
            <a:ext cx="6663182" cy="2031325"/>
          </a:xfrm>
          <a:prstGeom prst="rect">
            <a:avLst/>
          </a:prstGeom>
        </p:spPr>
        <p:txBody>
          <a:bodyPr wrap="square">
            <a:spAutoFit/>
          </a:bodyPr>
          <a:lstStyle/>
          <a:p>
            <a:pPr marL="342900" indent="-342900">
              <a:buAutoNum type="arabicParenR"/>
            </a:pPr>
            <a:r>
              <a:rPr lang="en-GB" dirty="0">
                <a:solidFill>
                  <a:schemeClr val="accent6">
                    <a:lumMod val="10000"/>
                  </a:schemeClr>
                </a:solidFill>
              </a:rPr>
              <a:t>Cells in wells, traps and valves (</a:t>
            </a:r>
            <a:r>
              <a:rPr lang="en-GB" dirty="0" err="1">
                <a:solidFill>
                  <a:schemeClr val="accent6">
                    <a:lumMod val="10000"/>
                  </a:schemeClr>
                </a:solidFill>
              </a:rPr>
              <a:t>nanowell</a:t>
            </a:r>
            <a:r>
              <a:rPr lang="en-GB" dirty="0">
                <a:solidFill>
                  <a:schemeClr val="accent6">
                    <a:lumMod val="10000"/>
                  </a:schemeClr>
                </a:solidFill>
              </a:rPr>
              <a:t>, Flow sorting, </a:t>
            </a:r>
            <a:r>
              <a:rPr lang="en-GB" dirty="0" err="1">
                <a:solidFill>
                  <a:schemeClr val="accent6">
                    <a:lumMod val="10000"/>
                  </a:schemeClr>
                </a:solidFill>
              </a:rPr>
              <a:t>CellenOne</a:t>
            </a:r>
            <a:r>
              <a:rPr lang="en-GB" dirty="0">
                <a:solidFill>
                  <a:schemeClr val="accent6">
                    <a:lumMod val="10000"/>
                  </a:schemeClr>
                </a:solidFill>
              </a:rPr>
              <a:t>,</a:t>
            </a:r>
          </a:p>
          <a:p>
            <a:r>
              <a:rPr lang="en-GB" dirty="0">
                <a:solidFill>
                  <a:schemeClr val="accent6">
                    <a:lumMod val="10000"/>
                  </a:schemeClr>
                </a:solidFill>
              </a:rPr>
              <a:t>	 </a:t>
            </a:r>
            <a:r>
              <a:rPr lang="en-GB" dirty="0" err="1">
                <a:solidFill>
                  <a:schemeClr val="accent6">
                    <a:lumMod val="10000"/>
                  </a:schemeClr>
                </a:solidFill>
              </a:rPr>
              <a:t>Fluidigm</a:t>
            </a:r>
            <a:r>
              <a:rPr lang="en-GB" dirty="0">
                <a:solidFill>
                  <a:schemeClr val="accent6">
                    <a:lumMod val="10000"/>
                  </a:schemeClr>
                </a:solidFill>
              </a:rPr>
              <a:t> C1, </a:t>
            </a:r>
            <a:r>
              <a:rPr lang="en-GB" dirty="0" err="1">
                <a:solidFill>
                  <a:schemeClr val="accent6">
                    <a:lumMod val="10000"/>
                  </a:schemeClr>
                </a:solidFill>
              </a:rPr>
              <a:t>SmartSeq</a:t>
            </a:r>
            <a:r>
              <a:rPr lang="en-GB" dirty="0">
                <a:solidFill>
                  <a:schemeClr val="accent6">
                    <a:lumMod val="10000"/>
                  </a:schemeClr>
                </a:solidFill>
              </a:rPr>
              <a:t>, </a:t>
            </a:r>
            <a:r>
              <a:rPr lang="en-GB" dirty="0" err="1">
                <a:solidFill>
                  <a:schemeClr val="accent6">
                    <a:lumMod val="10000"/>
                  </a:schemeClr>
                </a:solidFill>
              </a:rPr>
              <a:t>plexWell</a:t>
            </a:r>
            <a:r>
              <a:rPr lang="en-GB" dirty="0">
                <a:solidFill>
                  <a:schemeClr val="accent6">
                    <a:lumMod val="10000"/>
                  </a:schemeClr>
                </a:solidFill>
              </a:rPr>
              <a:t>/</a:t>
            </a:r>
            <a:r>
              <a:rPr lang="en-GB" dirty="0" err="1">
                <a:solidFill>
                  <a:schemeClr val="accent6">
                    <a:lumMod val="10000"/>
                  </a:schemeClr>
                </a:solidFill>
              </a:rPr>
              <a:t>seqWell</a:t>
            </a:r>
            <a:r>
              <a:rPr lang="en-GB" dirty="0">
                <a:solidFill>
                  <a:schemeClr val="accent6">
                    <a:lumMod val="10000"/>
                  </a:schemeClr>
                </a:solidFill>
              </a:rPr>
              <a:t>)</a:t>
            </a:r>
          </a:p>
          <a:p>
            <a:pPr lvl="1"/>
            <a:r>
              <a:rPr lang="en-GB" dirty="0">
                <a:solidFill>
                  <a:schemeClr val="accent6">
                    <a:lumMod val="10000"/>
                  </a:schemeClr>
                </a:solidFill>
              </a:rPr>
              <a:t>- Screen for and retrieve single cells of interest</a:t>
            </a:r>
          </a:p>
          <a:p>
            <a:pPr lvl="1"/>
            <a:r>
              <a:rPr lang="en-GB" dirty="0">
                <a:solidFill>
                  <a:schemeClr val="accent6">
                    <a:lumMod val="10000"/>
                  </a:schemeClr>
                </a:solidFill>
              </a:rPr>
              <a:t>- Enrich for rare cells with decided properties</a:t>
            </a:r>
          </a:p>
          <a:p>
            <a:pPr lvl="1"/>
            <a:r>
              <a:rPr lang="en-GB" dirty="0">
                <a:solidFill>
                  <a:schemeClr val="accent6">
                    <a:lumMod val="10000"/>
                  </a:schemeClr>
                </a:solidFill>
              </a:rPr>
              <a:t>- Control the cellular microenvironment</a:t>
            </a:r>
          </a:p>
          <a:p>
            <a:pPr lvl="1"/>
            <a:r>
              <a:rPr lang="en-GB" dirty="0">
                <a:solidFill>
                  <a:schemeClr val="accent6">
                    <a:lumMod val="10000"/>
                  </a:schemeClr>
                </a:solidFill>
              </a:rPr>
              <a:t>- Monitor and control cell-cell interactions</a:t>
            </a:r>
          </a:p>
          <a:p>
            <a:pPr lvl="1"/>
            <a:r>
              <a:rPr lang="en-GB" dirty="0">
                <a:solidFill>
                  <a:schemeClr val="accent6">
                    <a:lumMod val="10000"/>
                  </a:schemeClr>
                </a:solidFill>
              </a:rPr>
              <a:t>- Precise/extensive manipulation of single cells</a:t>
            </a:r>
          </a:p>
        </p:txBody>
      </p:sp>
      <p:sp>
        <p:nvSpPr>
          <p:cNvPr id="8" name="Rectangle 7">
            <a:extLst>
              <a:ext uri="{FF2B5EF4-FFF2-40B4-BE49-F238E27FC236}">
                <a16:creationId xmlns:a16="http://schemas.microsoft.com/office/drawing/2014/main" id="{6BE5524E-48A5-4DE2-A785-726FE3D3FD20}"/>
              </a:ext>
            </a:extLst>
          </p:cNvPr>
          <p:cNvSpPr/>
          <p:nvPr/>
        </p:nvSpPr>
        <p:spPr>
          <a:xfrm>
            <a:off x="796722" y="3409026"/>
            <a:ext cx="7951225" cy="1200329"/>
          </a:xfrm>
          <a:prstGeom prst="rect">
            <a:avLst/>
          </a:prstGeom>
        </p:spPr>
        <p:txBody>
          <a:bodyPr wrap="square">
            <a:spAutoFit/>
          </a:bodyPr>
          <a:lstStyle/>
          <a:p>
            <a:r>
              <a:rPr lang="en-GB" dirty="0">
                <a:solidFill>
                  <a:schemeClr val="accent6">
                    <a:lumMod val="10000"/>
                  </a:schemeClr>
                </a:solidFill>
              </a:rPr>
              <a:t>2)   Droplets (Drop-</a:t>
            </a:r>
            <a:r>
              <a:rPr lang="en-GB" dirty="0" err="1">
                <a:solidFill>
                  <a:schemeClr val="accent6">
                    <a:lumMod val="10000"/>
                  </a:schemeClr>
                </a:solidFill>
              </a:rPr>
              <a:t>seq</a:t>
            </a:r>
            <a:r>
              <a:rPr lang="en-GB" dirty="0">
                <a:solidFill>
                  <a:schemeClr val="accent6">
                    <a:lumMod val="10000"/>
                  </a:schemeClr>
                </a:solidFill>
              </a:rPr>
              <a:t>, 10x Genomics)</a:t>
            </a:r>
          </a:p>
          <a:p>
            <a:pPr marL="742950" lvl="1" indent="-285750">
              <a:buFontTx/>
              <a:buChar char="-"/>
            </a:pPr>
            <a:r>
              <a:rPr lang="en-GB" dirty="0">
                <a:solidFill>
                  <a:schemeClr val="accent6">
                    <a:lumMod val="10000"/>
                  </a:schemeClr>
                </a:solidFill>
              </a:rPr>
              <a:t>Introduce distinct ‘packets’ of reagents to single cell (e.g. barcodes)</a:t>
            </a:r>
          </a:p>
          <a:p>
            <a:pPr marL="742950" lvl="1" indent="-285750">
              <a:buFontTx/>
              <a:buChar char="-"/>
            </a:pPr>
            <a:r>
              <a:rPr lang="en-GB" dirty="0">
                <a:solidFill>
                  <a:schemeClr val="accent6">
                    <a:lumMod val="10000"/>
                  </a:schemeClr>
                </a:solidFill>
              </a:rPr>
              <a:t>Perform amplification on individual cells</a:t>
            </a:r>
          </a:p>
          <a:p>
            <a:pPr marL="742950" lvl="1" indent="-285750">
              <a:buFontTx/>
              <a:buChar char="-"/>
            </a:pPr>
            <a:r>
              <a:rPr lang="en-GB" dirty="0">
                <a:solidFill>
                  <a:schemeClr val="accent6">
                    <a:lumMod val="10000"/>
                  </a:schemeClr>
                </a:solidFill>
              </a:rPr>
              <a:t>Sort large population of single cells</a:t>
            </a:r>
          </a:p>
        </p:txBody>
      </p:sp>
      <p:sp>
        <p:nvSpPr>
          <p:cNvPr id="9" name="Rectangle 8">
            <a:extLst>
              <a:ext uri="{FF2B5EF4-FFF2-40B4-BE49-F238E27FC236}">
                <a16:creationId xmlns:a16="http://schemas.microsoft.com/office/drawing/2014/main" id="{CBAC3BC0-769E-4A09-8D69-9E6FD76BAC16}"/>
              </a:ext>
            </a:extLst>
          </p:cNvPr>
          <p:cNvSpPr/>
          <p:nvPr/>
        </p:nvSpPr>
        <p:spPr>
          <a:xfrm>
            <a:off x="3287689" y="5970733"/>
            <a:ext cx="4752528" cy="655388"/>
          </a:xfrm>
          <a:prstGeom prst="rect">
            <a:avLst/>
          </a:prstGeom>
        </p:spPr>
        <p:txBody>
          <a:bodyPr wrap="square">
            <a:spAutoFit/>
          </a:bodyPr>
          <a:lstStyle/>
          <a:p>
            <a:r>
              <a:rPr lang="en-GB" dirty="0">
                <a:solidFill>
                  <a:schemeClr val="accent6">
                    <a:lumMod val="10000"/>
                  </a:schemeClr>
                </a:solidFill>
              </a:rPr>
              <a:t>4)   ‘One tube’ solutions (</a:t>
            </a:r>
            <a:r>
              <a:rPr lang="en-GB" dirty="0" err="1">
                <a:solidFill>
                  <a:schemeClr val="accent6">
                    <a:lumMod val="10000"/>
                  </a:schemeClr>
                </a:solidFill>
              </a:rPr>
              <a:t>SciPio</a:t>
            </a:r>
            <a:r>
              <a:rPr lang="en-GB" dirty="0">
                <a:solidFill>
                  <a:schemeClr val="accent6">
                    <a:lumMod val="10000"/>
                  </a:schemeClr>
                </a:solidFill>
              </a:rPr>
              <a:t> Bioscience, Fluent  	Bioscience, CS Genetics)</a:t>
            </a:r>
          </a:p>
        </p:txBody>
      </p:sp>
      <p:pic>
        <p:nvPicPr>
          <p:cNvPr id="4" name="Picture 3">
            <a:extLst>
              <a:ext uri="{FF2B5EF4-FFF2-40B4-BE49-F238E27FC236}">
                <a16:creationId xmlns:a16="http://schemas.microsoft.com/office/drawing/2014/main" id="{75522F33-C5F4-4F77-856C-6F1C3E27775B}"/>
              </a:ext>
            </a:extLst>
          </p:cNvPr>
          <p:cNvPicPr>
            <a:picLocks noChangeAspect="1"/>
          </p:cNvPicPr>
          <p:nvPr/>
        </p:nvPicPr>
        <p:blipFill>
          <a:blip r:embed="rId3"/>
          <a:stretch>
            <a:fillRect/>
          </a:stretch>
        </p:blipFill>
        <p:spPr>
          <a:xfrm>
            <a:off x="7472678" y="622483"/>
            <a:ext cx="4696774" cy="1846865"/>
          </a:xfrm>
          <a:prstGeom prst="rect">
            <a:avLst/>
          </a:prstGeom>
        </p:spPr>
      </p:pic>
      <p:pic>
        <p:nvPicPr>
          <p:cNvPr id="6148" name="Picture 4" descr="Microfluidic droplets enabling single-cell proteomic analysis. (a) Individual E coli and substrate 3-O-methylfluorescein-phosphates were encapsulated within single droplets where the substrates were enzymatically hydrolyzed by the target enzyme alkaline phosphatase expressed by E coli, leading to fluorescent detections. Reproduction with permission from [47]; (b) Both microspheres conjugated with capture antibodies and detection fluorescence labeled antibodies were encapsulated with single cells and the secreted IL-10 of CD4 + CD25 + regulatory T cells was captured on the microsphere surface and detected via detection antibodies, generating localized fluorescent signals on microsphere surfaces. Reproduction with permission from [58].  ">
            <a:extLst>
              <a:ext uri="{FF2B5EF4-FFF2-40B4-BE49-F238E27FC236}">
                <a16:creationId xmlns:a16="http://schemas.microsoft.com/office/drawing/2014/main" id="{F11B4831-D439-4B5C-A6C6-C358F3C05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5101" y="2856955"/>
            <a:ext cx="3621539" cy="30633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AB2B946-27D3-48D8-BFFC-A8401982A116}"/>
              </a:ext>
            </a:extLst>
          </p:cNvPr>
          <p:cNvSpPr/>
          <p:nvPr/>
        </p:nvSpPr>
        <p:spPr>
          <a:xfrm>
            <a:off x="9199522" y="6024594"/>
            <a:ext cx="2240181" cy="261610"/>
          </a:xfrm>
          <a:prstGeom prst="rect">
            <a:avLst/>
          </a:prstGeom>
        </p:spPr>
        <p:txBody>
          <a:bodyPr wrap="square">
            <a:spAutoFit/>
          </a:bodyPr>
          <a:lstStyle/>
          <a:p>
            <a:r>
              <a:rPr lang="en-GB" sz="1100" dirty="0">
                <a:solidFill>
                  <a:schemeClr val="accent6">
                    <a:lumMod val="90000"/>
                  </a:schemeClr>
                </a:solidFill>
              </a:rPr>
              <a:t>Source: Wen et al. Molecules (2016)</a:t>
            </a:r>
          </a:p>
        </p:txBody>
      </p:sp>
      <p:sp>
        <p:nvSpPr>
          <p:cNvPr id="11" name="Rectangle 10">
            <a:extLst>
              <a:ext uri="{FF2B5EF4-FFF2-40B4-BE49-F238E27FC236}">
                <a16:creationId xmlns:a16="http://schemas.microsoft.com/office/drawing/2014/main" id="{2601DE92-D9BA-47FC-8DF7-7BCF91E6028B}"/>
              </a:ext>
            </a:extLst>
          </p:cNvPr>
          <p:cNvSpPr/>
          <p:nvPr/>
        </p:nvSpPr>
        <p:spPr>
          <a:xfrm>
            <a:off x="961471" y="4761755"/>
            <a:ext cx="7951225" cy="1200329"/>
          </a:xfrm>
          <a:prstGeom prst="rect">
            <a:avLst/>
          </a:prstGeom>
        </p:spPr>
        <p:txBody>
          <a:bodyPr wrap="square">
            <a:spAutoFit/>
          </a:bodyPr>
          <a:lstStyle/>
          <a:p>
            <a:r>
              <a:rPr lang="en-GB" dirty="0">
                <a:solidFill>
                  <a:schemeClr val="accent6">
                    <a:lumMod val="10000"/>
                  </a:schemeClr>
                </a:solidFill>
              </a:rPr>
              <a:t>3)   Combinatorial indexing (SCI-</a:t>
            </a:r>
            <a:r>
              <a:rPr lang="en-GB" dirty="0" err="1">
                <a:solidFill>
                  <a:schemeClr val="accent6">
                    <a:lumMod val="10000"/>
                  </a:schemeClr>
                </a:solidFill>
              </a:rPr>
              <a:t>seq</a:t>
            </a:r>
            <a:r>
              <a:rPr lang="en-GB" dirty="0">
                <a:solidFill>
                  <a:schemeClr val="accent6">
                    <a:lumMod val="10000"/>
                  </a:schemeClr>
                </a:solidFill>
              </a:rPr>
              <a:t>, </a:t>
            </a:r>
            <a:r>
              <a:rPr lang="en-GB" dirty="0" err="1">
                <a:solidFill>
                  <a:schemeClr val="accent6">
                    <a:lumMod val="10000"/>
                  </a:schemeClr>
                </a:solidFill>
              </a:rPr>
              <a:t>SPLiT-seq</a:t>
            </a:r>
            <a:r>
              <a:rPr lang="en-GB" dirty="0">
                <a:solidFill>
                  <a:schemeClr val="accent6">
                    <a:lumMod val="10000"/>
                  </a:schemeClr>
                </a:solidFill>
              </a:rPr>
              <a:t>) </a:t>
            </a:r>
          </a:p>
          <a:p>
            <a:pPr marL="742950" lvl="1" indent="-285750">
              <a:buFontTx/>
              <a:buChar char="-"/>
            </a:pPr>
            <a:r>
              <a:rPr lang="en-GB" dirty="0">
                <a:solidFill>
                  <a:schemeClr val="accent6">
                    <a:lumMod val="10000"/>
                  </a:schemeClr>
                </a:solidFill>
              </a:rPr>
              <a:t>Economic use of reagents for cell separation</a:t>
            </a:r>
          </a:p>
          <a:p>
            <a:pPr marL="742950" lvl="1" indent="-285750">
              <a:buFontTx/>
              <a:buChar char="-"/>
            </a:pPr>
            <a:r>
              <a:rPr lang="en-GB" dirty="0">
                <a:solidFill>
                  <a:schemeClr val="accent6">
                    <a:lumMod val="10000"/>
                  </a:schemeClr>
                </a:solidFill>
              </a:rPr>
              <a:t>Efficiency of handling larger population than Drop-</a:t>
            </a:r>
            <a:r>
              <a:rPr lang="en-GB" dirty="0" err="1">
                <a:solidFill>
                  <a:schemeClr val="accent6">
                    <a:lumMod val="10000"/>
                  </a:schemeClr>
                </a:solidFill>
              </a:rPr>
              <a:t>seq</a:t>
            </a:r>
            <a:endParaRPr lang="en-GB" dirty="0">
              <a:solidFill>
                <a:schemeClr val="accent6">
                  <a:lumMod val="10000"/>
                </a:schemeClr>
              </a:solidFill>
            </a:endParaRPr>
          </a:p>
          <a:p>
            <a:pPr marL="742950" lvl="1" indent="-285750">
              <a:buFontTx/>
              <a:buChar char="-"/>
            </a:pPr>
            <a:r>
              <a:rPr lang="en-GB" dirty="0">
                <a:solidFill>
                  <a:schemeClr val="accent6">
                    <a:lumMod val="10000"/>
                  </a:schemeClr>
                </a:solidFill>
              </a:rPr>
              <a:t>Maintain complexities of population without bias from droplet or well</a:t>
            </a:r>
          </a:p>
        </p:txBody>
      </p:sp>
    </p:spTree>
    <p:extLst>
      <p:ext uri="{BB962C8B-B14F-4D97-AF65-F5344CB8AC3E}">
        <p14:creationId xmlns:p14="http://schemas.microsoft.com/office/powerpoint/2010/main" val="155668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1919536" y="179779"/>
            <a:ext cx="10136375" cy="1334211"/>
          </a:xfrm>
        </p:spPr>
        <p:txBody>
          <a:bodyPr/>
          <a:lstStyle/>
          <a:p>
            <a:r>
              <a:rPr lang="en-GB"/>
              <a:t>More CELLs or MORE GENES?</a:t>
            </a:r>
            <a:endParaRPr lang="en-GB" dirty="0"/>
          </a:p>
        </p:txBody>
      </p:sp>
      <p:sp>
        <p:nvSpPr>
          <p:cNvPr id="8" name="Rectangle 7">
            <a:extLst>
              <a:ext uri="{FF2B5EF4-FFF2-40B4-BE49-F238E27FC236}">
                <a16:creationId xmlns:a16="http://schemas.microsoft.com/office/drawing/2014/main" id="{E81A4979-1EB0-4B05-BF40-DFF4DF77DFB8}"/>
              </a:ext>
            </a:extLst>
          </p:cNvPr>
          <p:cNvSpPr/>
          <p:nvPr/>
        </p:nvSpPr>
        <p:spPr>
          <a:xfrm>
            <a:off x="3791744" y="5565139"/>
            <a:ext cx="9416295" cy="1200329"/>
          </a:xfrm>
          <a:prstGeom prst="rect">
            <a:avLst/>
          </a:prstGeom>
        </p:spPr>
        <p:txBody>
          <a:bodyPr wrap="square">
            <a:spAutoFit/>
          </a:bodyPr>
          <a:lstStyle/>
          <a:p>
            <a:pPr marL="285750" indent="-285750">
              <a:buFontTx/>
              <a:buChar char="-"/>
            </a:pPr>
            <a:r>
              <a:rPr lang="en-GB" dirty="0">
                <a:solidFill>
                  <a:schemeClr val="accent6">
                    <a:lumMod val="25000"/>
                  </a:schemeClr>
                </a:solidFill>
              </a:rPr>
              <a:t>Required number of cells increases with complexity of the sample. </a:t>
            </a:r>
          </a:p>
          <a:p>
            <a:pPr marL="285750" indent="-285750">
              <a:buFontTx/>
              <a:buChar char="-"/>
            </a:pPr>
            <a:r>
              <a:rPr lang="en-GB" dirty="0">
                <a:solidFill>
                  <a:schemeClr val="accent6">
                    <a:lumMod val="25000"/>
                  </a:schemeClr>
                </a:solidFill>
              </a:rPr>
              <a:t>Number of reads will depend on biology of sample</a:t>
            </a:r>
          </a:p>
          <a:p>
            <a:pPr marL="285750" indent="-285750">
              <a:buFontTx/>
              <a:buChar char="-"/>
            </a:pPr>
            <a:r>
              <a:rPr lang="en-GB" dirty="0">
                <a:solidFill>
                  <a:schemeClr val="accent6">
                    <a:lumMod val="25000"/>
                  </a:schemeClr>
                </a:solidFill>
              </a:rPr>
              <a:t>Cell-type classification of a mixed population usually requires lower read depth</a:t>
            </a:r>
          </a:p>
          <a:p>
            <a:pPr marL="285750" indent="-285750">
              <a:buFontTx/>
              <a:buChar char="-"/>
            </a:pPr>
            <a:r>
              <a:rPr lang="en-GB" dirty="0">
                <a:solidFill>
                  <a:schemeClr val="accent6">
                    <a:lumMod val="25000"/>
                  </a:schemeClr>
                </a:solidFill>
              </a:rPr>
              <a:t>You can always re-sequence your samples</a:t>
            </a:r>
            <a:r>
              <a:rPr lang="en-GB" dirty="0">
                <a:solidFill>
                  <a:srgbClr val="FF0000"/>
                </a:solidFill>
              </a:rPr>
              <a:t>.</a:t>
            </a:r>
          </a:p>
        </p:txBody>
      </p:sp>
      <p:pic>
        <p:nvPicPr>
          <p:cNvPr id="6" name="Picture 5">
            <a:extLst>
              <a:ext uri="{FF2B5EF4-FFF2-40B4-BE49-F238E27FC236}">
                <a16:creationId xmlns:a16="http://schemas.microsoft.com/office/drawing/2014/main" id="{37DF1B17-6464-4811-8CA3-F968F37A56D6}"/>
              </a:ext>
            </a:extLst>
          </p:cNvPr>
          <p:cNvPicPr>
            <a:picLocks noChangeAspect="1"/>
          </p:cNvPicPr>
          <p:nvPr/>
        </p:nvPicPr>
        <p:blipFill>
          <a:blip r:embed="rId3"/>
          <a:stretch>
            <a:fillRect/>
          </a:stretch>
        </p:blipFill>
        <p:spPr>
          <a:xfrm>
            <a:off x="793660" y="1432713"/>
            <a:ext cx="4554265" cy="2355420"/>
          </a:xfrm>
          <a:prstGeom prst="rect">
            <a:avLst/>
          </a:prstGeom>
        </p:spPr>
      </p:pic>
      <p:sp>
        <p:nvSpPr>
          <p:cNvPr id="9" name="Rectangle 8">
            <a:extLst>
              <a:ext uri="{FF2B5EF4-FFF2-40B4-BE49-F238E27FC236}">
                <a16:creationId xmlns:a16="http://schemas.microsoft.com/office/drawing/2014/main" id="{AA66E036-2A64-4ECD-97DE-1099E27F5837}"/>
              </a:ext>
            </a:extLst>
          </p:cNvPr>
          <p:cNvSpPr/>
          <p:nvPr/>
        </p:nvSpPr>
        <p:spPr>
          <a:xfrm>
            <a:off x="837294" y="3905692"/>
            <a:ext cx="2251435" cy="1200329"/>
          </a:xfrm>
          <a:prstGeom prst="rect">
            <a:avLst/>
          </a:prstGeom>
        </p:spPr>
        <p:txBody>
          <a:bodyPr wrap="square">
            <a:spAutoFit/>
          </a:bodyPr>
          <a:lstStyle/>
          <a:p>
            <a:r>
              <a:rPr lang="en-GB" dirty="0"/>
              <a:t>SMART-seq2</a:t>
            </a:r>
          </a:p>
          <a:p>
            <a:pPr marL="285750" indent="-285750">
              <a:buFontTx/>
              <a:buChar char="-"/>
            </a:pPr>
            <a:r>
              <a:rPr lang="en-GB" dirty="0"/>
              <a:t>100 cells</a:t>
            </a:r>
          </a:p>
          <a:p>
            <a:pPr marL="285750" indent="-285750">
              <a:buFontTx/>
              <a:buChar char="-"/>
            </a:pPr>
            <a:r>
              <a:rPr lang="en-GB" dirty="0"/>
              <a:t>Full-length libraries</a:t>
            </a:r>
          </a:p>
          <a:p>
            <a:pPr marL="285750" indent="-285750">
              <a:buFontTx/>
              <a:buChar char="-"/>
            </a:pPr>
            <a:r>
              <a:rPr lang="en-GB" dirty="0"/>
              <a:t>1M reads per cell</a:t>
            </a:r>
          </a:p>
        </p:txBody>
      </p:sp>
      <p:sp>
        <p:nvSpPr>
          <p:cNvPr id="10" name="Rectangle 9">
            <a:extLst>
              <a:ext uri="{FF2B5EF4-FFF2-40B4-BE49-F238E27FC236}">
                <a16:creationId xmlns:a16="http://schemas.microsoft.com/office/drawing/2014/main" id="{BC228CE7-240F-4908-90AA-1BA8E6B39382}"/>
              </a:ext>
            </a:extLst>
          </p:cNvPr>
          <p:cNvSpPr/>
          <p:nvPr/>
        </p:nvSpPr>
        <p:spPr>
          <a:xfrm>
            <a:off x="3215681" y="3894950"/>
            <a:ext cx="2251435" cy="1200329"/>
          </a:xfrm>
          <a:prstGeom prst="rect">
            <a:avLst/>
          </a:prstGeom>
        </p:spPr>
        <p:txBody>
          <a:bodyPr wrap="square">
            <a:spAutoFit/>
          </a:bodyPr>
          <a:lstStyle/>
          <a:p>
            <a:r>
              <a:rPr lang="en-GB" dirty="0"/>
              <a:t>Droplet-</a:t>
            </a:r>
            <a:r>
              <a:rPr lang="en-GB" dirty="0" err="1"/>
              <a:t>RNAseq</a:t>
            </a:r>
            <a:endParaRPr lang="en-GB" dirty="0"/>
          </a:p>
          <a:p>
            <a:pPr marL="285750" indent="-285750">
              <a:buFontTx/>
              <a:buChar char="-"/>
            </a:pPr>
            <a:r>
              <a:rPr lang="en-GB" dirty="0"/>
              <a:t>10000 cells</a:t>
            </a:r>
          </a:p>
          <a:p>
            <a:pPr marL="285750" indent="-285750">
              <a:buFontTx/>
              <a:buChar char="-"/>
            </a:pPr>
            <a:r>
              <a:rPr lang="en-GB" dirty="0"/>
              <a:t>50k reads per cell</a:t>
            </a:r>
          </a:p>
          <a:p>
            <a:pPr marL="285750" indent="-285750">
              <a:buFontTx/>
              <a:buChar char="-"/>
            </a:pPr>
            <a:r>
              <a:rPr lang="en-GB" dirty="0"/>
              <a:t>3’/5’ bias</a:t>
            </a:r>
          </a:p>
        </p:txBody>
      </p:sp>
      <p:sp>
        <p:nvSpPr>
          <p:cNvPr id="7" name="Rectangle 6">
            <a:extLst>
              <a:ext uri="{FF2B5EF4-FFF2-40B4-BE49-F238E27FC236}">
                <a16:creationId xmlns:a16="http://schemas.microsoft.com/office/drawing/2014/main" id="{6591B920-4B80-4CFC-9016-F5C208ED479E}"/>
              </a:ext>
            </a:extLst>
          </p:cNvPr>
          <p:cNvSpPr/>
          <p:nvPr/>
        </p:nvSpPr>
        <p:spPr>
          <a:xfrm>
            <a:off x="7608168" y="5005403"/>
            <a:ext cx="4447743" cy="261610"/>
          </a:xfrm>
          <a:prstGeom prst="rect">
            <a:avLst/>
          </a:prstGeom>
        </p:spPr>
        <p:txBody>
          <a:bodyPr wrap="square">
            <a:spAutoFit/>
          </a:bodyPr>
          <a:lstStyle/>
          <a:p>
            <a:r>
              <a:rPr lang="en-GB" sz="1100" dirty="0">
                <a:solidFill>
                  <a:schemeClr val="accent6">
                    <a:lumMod val="90000"/>
                  </a:schemeClr>
                </a:solidFill>
              </a:rPr>
              <a:t>Source: Wang, et al. </a:t>
            </a:r>
            <a:r>
              <a:rPr lang="en-GB" sz="1100" dirty="0" err="1">
                <a:solidFill>
                  <a:schemeClr val="accent6">
                    <a:lumMod val="90000"/>
                  </a:schemeClr>
                </a:solidFill>
              </a:rPr>
              <a:t>Genom</a:t>
            </a:r>
            <a:r>
              <a:rPr lang="en-GB" sz="1100" dirty="0">
                <a:solidFill>
                  <a:schemeClr val="accent6">
                    <a:lumMod val="90000"/>
                  </a:schemeClr>
                </a:solidFill>
              </a:rPr>
              <a:t>. </a:t>
            </a:r>
            <a:r>
              <a:rPr lang="en-GB" sz="1100" dirty="0" err="1">
                <a:solidFill>
                  <a:schemeClr val="accent6">
                    <a:lumMod val="90000"/>
                  </a:schemeClr>
                </a:solidFill>
              </a:rPr>
              <a:t>Proteom</a:t>
            </a:r>
            <a:r>
              <a:rPr lang="en-GB" sz="1100" dirty="0">
                <a:solidFill>
                  <a:schemeClr val="accent6">
                    <a:lumMod val="90000"/>
                  </a:schemeClr>
                </a:solidFill>
              </a:rPr>
              <a:t>. </a:t>
            </a:r>
            <a:r>
              <a:rPr lang="en-GB" sz="1100" dirty="0" err="1">
                <a:solidFill>
                  <a:schemeClr val="accent6">
                    <a:lumMod val="90000"/>
                  </a:schemeClr>
                </a:solidFill>
              </a:rPr>
              <a:t>Bioinform</a:t>
            </a:r>
            <a:r>
              <a:rPr lang="en-GB" sz="1100" dirty="0">
                <a:solidFill>
                  <a:schemeClr val="accent6">
                    <a:lumMod val="90000"/>
                  </a:schemeClr>
                </a:solidFill>
              </a:rPr>
              <a:t>. 19(2), 253-266 (2021).</a:t>
            </a:r>
          </a:p>
        </p:txBody>
      </p:sp>
      <p:sp>
        <p:nvSpPr>
          <p:cNvPr id="12" name="Rectangle 11">
            <a:extLst>
              <a:ext uri="{FF2B5EF4-FFF2-40B4-BE49-F238E27FC236}">
                <a16:creationId xmlns:a16="http://schemas.microsoft.com/office/drawing/2014/main" id="{F615C1A6-28C2-44A0-8D83-EA2CC323E693}"/>
              </a:ext>
            </a:extLst>
          </p:cNvPr>
          <p:cNvSpPr/>
          <p:nvPr/>
        </p:nvSpPr>
        <p:spPr>
          <a:xfrm>
            <a:off x="4434433" y="3469065"/>
            <a:ext cx="875175" cy="369332"/>
          </a:xfrm>
          <a:prstGeom prst="rect">
            <a:avLst/>
          </a:prstGeom>
        </p:spPr>
        <p:txBody>
          <a:bodyPr wrap="square">
            <a:spAutoFit/>
          </a:bodyPr>
          <a:lstStyle/>
          <a:p>
            <a:pPr algn="ctr"/>
            <a:r>
              <a:rPr lang="en-GB" dirty="0">
                <a:solidFill>
                  <a:schemeClr val="accent6">
                    <a:lumMod val="25000"/>
                  </a:schemeClr>
                </a:solidFill>
                <a:latin typeface="+mj-lt"/>
              </a:rPr>
              <a:t> </a:t>
            </a:r>
            <a:r>
              <a:rPr lang="en-GB" sz="1000" dirty="0">
                <a:solidFill>
                  <a:schemeClr val="accent6">
                    <a:lumMod val="25000"/>
                  </a:schemeClr>
                </a:solidFill>
                <a:latin typeface="+mj-lt"/>
              </a:rPr>
              <a:t>cells</a:t>
            </a:r>
          </a:p>
        </p:txBody>
      </p:sp>
      <p:sp>
        <p:nvSpPr>
          <p:cNvPr id="13" name="Rectangle 12">
            <a:extLst>
              <a:ext uri="{FF2B5EF4-FFF2-40B4-BE49-F238E27FC236}">
                <a16:creationId xmlns:a16="http://schemas.microsoft.com/office/drawing/2014/main" id="{575AE6C1-A28B-452E-8E74-642D34D451EE}"/>
              </a:ext>
            </a:extLst>
          </p:cNvPr>
          <p:cNvSpPr/>
          <p:nvPr/>
        </p:nvSpPr>
        <p:spPr>
          <a:xfrm rot="16200000">
            <a:off x="434985" y="1747190"/>
            <a:ext cx="875175" cy="246221"/>
          </a:xfrm>
          <a:prstGeom prst="rect">
            <a:avLst/>
          </a:prstGeom>
        </p:spPr>
        <p:txBody>
          <a:bodyPr wrap="square">
            <a:spAutoFit/>
          </a:bodyPr>
          <a:lstStyle/>
          <a:p>
            <a:pPr algn="ctr"/>
            <a:r>
              <a:rPr lang="en-GB" sz="1000" dirty="0">
                <a:solidFill>
                  <a:schemeClr val="accent6">
                    <a:lumMod val="25000"/>
                  </a:schemeClr>
                </a:solidFill>
                <a:latin typeface="+mj-lt"/>
              </a:rPr>
              <a:t>genes</a:t>
            </a:r>
          </a:p>
        </p:txBody>
      </p:sp>
      <p:pic>
        <p:nvPicPr>
          <p:cNvPr id="5" name="Picture 4">
            <a:extLst>
              <a:ext uri="{FF2B5EF4-FFF2-40B4-BE49-F238E27FC236}">
                <a16:creationId xmlns:a16="http://schemas.microsoft.com/office/drawing/2014/main" id="{BF2EC71F-E27D-4008-B28D-B82CE7BC620D}"/>
              </a:ext>
            </a:extLst>
          </p:cNvPr>
          <p:cNvPicPr>
            <a:picLocks noChangeAspect="1"/>
          </p:cNvPicPr>
          <p:nvPr/>
        </p:nvPicPr>
        <p:blipFill>
          <a:blip r:embed="rId4"/>
          <a:stretch>
            <a:fillRect/>
          </a:stretch>
        </p:blipFill>
        <p:spPr>
          <a:xfrm>
            <a:off x="7705937" y="1255940"/>
            <a:ext cx="3744416" cy="3600400"/>
          </a:xfrm>
          <a:prstGeom prst="rect">
            <a:avLst/>
          </a:prstGeom>
        </p:spPr>
      </p:pic>
    </p:spTree>
    <p:extLst>
      <p:ext uri="{BB962C8B-B14F-4D97-AF65-F5344CB8AC3E}">
        <p14:creationId xmlns:p14="http://schemas.microsoft.com/office/powerpoint/2010/main" val="1517810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F4D3-9D59-49FB-8F57-C8B7164E4C27}"/>
              </a:ext>
            </a:extLst>
          </p:cNvPr>
          <p:cNvSpPr>
            <a:spLocks noGrp="1"/>
          </p:cNvSpPr>
          <p:nvPr>
            <p:ph type="title"/>
          </p:nvPr>
        </p:nvSpPr>
        <p:spPr>
          <a:xfrm>
            <a:off x="2207568" y="269319"/>
            <a:ext cx="9289032" cy="1125407"/>
          </a:xfrm>
        </p:spPr>
        <p:txBody>
          <a:bodyPr/>
          <a:lstStyle/>
          <a:p>
            <a:r>
              <a:rPr lang="en-GB" dirty="0"/>
              <a:t>SMART-SEQ2/3/4 overview</a:t>
            </a:r>
          </a:p>
        </p:txBody>
      </p:sp>
      <p:sp>
        <p:nvSpPr>
          <p:cNvPr id="4" name="Rectangle 3">
            <a:extLst>
              <a:ext uri="{FF2B5EF4-FFF2-40B4-BE49-F238E27FC236}">
                <a16:creationId xmlns:a16="http://schemas.microsoft.com/office/drawing/2014/main" id="{2D5F5012-0B8D-4A00-9F73-3A6DA037E20B}"/>
              </a:ext>
            </a:extLst>
          </p:cNvPr>
          <p:cNvSpPr/>
          <p:nvPr/>
        </p:nvSpPr>
        <p:spPr>
          <a:xfrm>
            <a:off x="1144924" y="1759305"/>
            <a:ext cx="5064175" cy="3954929"/>
          </a:xfrm>
          <a:prstGeom prst="rect">
            <a:avLst/>
          </a:prstGeom>
        </p:spPr>
        <p:txBody>
          <a:bodyPr wrap="square">
            <a:spAutoFit/>
          </a:bodyPr>
          <a:lstStyle/>
          <a:p>
            <a:pPr>
              <a:spcBef>
                <a:spcPts val="600"/>
              </a:spcBef>
            </a:pPr>
            <a:r>
              <a:rPr lang="en-GB" dirty="0">
                <a:solidFill>
                  <a:srgbClr val="000000"/>
                </a:solidFill>
                <a:latin typeface="+mj-lt"/>
              </a:rPr>
              <a:t>Developed for single cell but can performed using total RNA.</a:t>
            </a:r>
            <a:endParaRPr lang="en-GB" dirty="0">
              <a:latin typeface="+mj-lt"/>
            </a:endParaRPr>
          </a:p>
          <a:p>
            <a:pPr>
              <a:spcBef>
                <a:spcPts val="600"/>
              </a:spcBef>
            </a:pPr>
            <a:r>
              <a:rPr lang="en-GB" dirty="0">
                <a:solidFill>
                  <a:srgbClr val="000000"/>
                </a:solidFill>
                <a:latin typeface="+mj-lt"/>
              </a:rPr>
              <a:t>•Selects for poly-A tail.</a:t>
            </a:r>
            <a:endParaRPr lang="en-GB" dirty="0">
              <a:latin typeface="+mj-lt"/>
            </a:endParaRPr>
          </a:p>
          <a:p>
            <a:pPr>
              <a:spcBef>
                <a:spcPts val="600"/>
              </a:spcBef>
            </a:pPr>
            <a:r>
              <a:rPr lang="en-GB" dirty="0">
                <a:solidFill>
                  <a:srgbClr val="000000"/>
                </a:solidFill>
                <a:latin typeface="+mj-lt"/>
              </a:rPr>
              <a:t>•Full transcript assay.</a:t>
            </a:r>
            <a:endParaRPr lang="en-GB" dirty="0">
              <a:latin typeface="+mj-lt"/>
            </a:endParaRPr>
          </a:p>
          <a:p>
            <a:pPr fontAlgn="base">
              <a:spcBef>
                <a:spcPts val="600"/>
              </a:spcBef>
              <a:buFont typeface="Arial" panose="020B0604020202020204" pitchFamily="34" charset="0"/>
              <a:buChar char="•"/>
            </a:pPr>
            <a:r>
              <a:rPr lang="en-GB" dirty="0">
                <a:solidFill>
                  <a:srgbClr val="000000"/>
                </a:solidFill>
                <a:latin typeface="+mj-lt"/>
              </a:rPr>
              <a:t>Uses template switching for 5' end capture.</a:t>
            </a:r>
          </a:p>
          <a:p>
            <a:pPr>
              <a:spcBef>
                <a:spcPts val="600"/>
              </a:spcBef>
            </a:pPr>
            <a:r>
              <a:rPr lang="en-GB" dirty="0">
                <a:solidFill>
                  <a:srgbClr val="000000"/>
                </a:solidFill>
                <a:latin typeface="+mj-lt"/>
              </a:rPr>
              <a:t>•Standard Illumina sequencing.</a:t>
            </a:r>
            <a:endParaRPr lang="en-GB" dirty="0">
              <a:latin typeface="+mj-lt"/>
            </a:endParaRPr>
          </a:p>
          <a:p>
            <a:pPr>
              <a:spcBef>
                <a:spcPts val="600"/>
              </a:spcBef>
            </a:pPr>
            <a:r>
              <a:rPr lang="en-GB" dirty="0">
                <a:solidFill>
                  <a:srgbClr val="000000"/>
                </a:solidFill>
                <a:latin typeface="+mj-lt"/>
              </a:rPr>
              <a:t>•Plate-based solution so labour intensive, slow and costly (~$12/cell)</a:t>
            </a:r>
          </a:p>
          <a:p>
            <a:pPr>
              <a:spcBef>
                <a:spcPts val="600"/>
              </a:spcBef>
            </a:pPr>
            <a:endParaRPr lang="en-GB" dirty="0">
              <a:latin typeface="+mj-lt"/>
            </a:endParaRPr>
          </a:p>
          <a:p>
            <a:pPr>
              <a:spcBef>
                <a:spcPts val="600"/>
              </a:spcBef>
            </a:pPr>
            <a:br>
              <a:rPr lang="en-GB" dirty="0">
                <a:latin typeface="+mj-lt"/>
              </a:rPr>
            </a:br>
            <a:br>
              <a:rPr lang="en-GB" dirty="0">
                <a:latin typeface="+mj-lt"/>
              </a:rPr>
            </a:br>
            <a:endParaRPr lang="en-GB" dirty="0">
              <a:latin typeface="+mj-lt"/>
            </a:endParaRPr>
          </a:p>
        </p:txBody>
      </p:sp>
      <p:pic>
        <p:nvPicPr>
          <p:cNvPr id="3" name="Picture 2" descr="Fig. 1">
            <a:extLst>
              <a:ext uri="{FF2B5EF4-FFF2-40B4-BE49-F238E27FC236}">
                <a16:creationId xmlns:a16="http://schemas.microsoft.com/office/drawing/2014/main" id="{54F148C4-F735-422E-ADD2-026F1A4F2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724"/>
          <a:stretch/>
        </p:blipFill>
        <p:spPr bwMode="auto">
          <a:xfrm>
            <a:off x="0" y="4935781"/>
            <a:ext cx="12192000" cy="168771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Overview of the end-capture method for generating libraries for sequencing">
            <a:extLst>
              <a:ext uri="{FF2B5EF4-FFF2-40B4-BE49-F238E27FC236}">
                <a16:creationId xmlns:a16="http://schemas.microsoft.com/office/drawing/2014/main" id="{233EA998-5662-4FE8-B630-AA989EE19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2" y="1192843"/>
            <a:ext cx="4554509" cy="368321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63DA242-E7E8-4F9C-A696-CD97D6DB73F6}"/>
              </a:ext>
            </a:extLst>
          </p:cNvPr>
          <p:cNvSpPr/>
          <p:nvPr/>
        </p:nvSpPr>
        <p:spPr>
          <a:xfrm>
            <a:off x="7248128" y="4745249"/>
            <a:ext cx="1728192"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TakaraBio</a:t>
            </a:r>
            <a:endParaRPr lang="en-GB" sz="1100" dirty="0">
              <a:solidFill>
                <a:schemeClr val="accent6">
                  <a:lumMod val="75000"/>
                </a:schemeClr>
              </a:solidFill>
            </a:endParaRPr>
          </a:p>
        </p:txBody>
      </p:sp>
      <p:sp>
        <p:nvSpPr>
          <p:cNvPr id="8" name="Rectangle 7">
            <a:extLst>
              <a:ext uri="{FF2B5EF4-FFF2-40B4-BE49-F238E27FC236}">
                <a16:creationId xmlns:a16="http://schemas.microsoft.com/office/drawing/2014/main" id="{AFF0CE28-C187-4113-A88C-5E984A4844FD}"/>
              </a:ext>
            </a:extLst>
          </p:cNvPr>
          <p:cNvSpPr/>
          <p:nvPr/>
        </p:nvSpPr>
        <p:spPr>
          <a:xfrm>
            <a:off x="273408" y="6492687"/>
            <a:ext cx="3158296"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Macosko</a:t>
            </a:r>
            <a:r>
              <a:rPr lang="en-GB" sz="1100" dirty="0">
                <a:solidFill>
                  <a:schemeClr val="accent6">
                    <a:lumMod val="75000"/>
                  </a:schemeClr>
                </a:solidFill>
              </a:rPr>
              <a:t>, Nat </a:t>
            </a:r>
            <a:r>
              <a:rPr lang="en-GB" sz="1100" dirty="0" err="1">
                <a:solidFill>
                  <a:schemeClr val="accent6">
                    <a:lumMod val="75000"/>
                  </a:schemeClr>
                </a:solidFill>
              </a:rPr>
              <a:t>Biotechnol</a:t>
            </a:r>
            <a:r>
              <a:rPr lang="en-GB" sz="1100" dirty="0">
                <a:solidFill>
                  <a:schemeClr val="accent6">
                    <a:lumMod val="75000"/>
                  </a:schemeClr>
                </a:solidFill>
              </a:rPr>
              <a:t> 38 (2020). </a:t>
            </a:r>
          </a:p>
        </p:txBody>
      </p:sp>
      <p:cxnSp>
        <p:nvCxnSpPr>
          <p:cNvPr id="7" name="Straight Connector 6">
            <a:extLst>
              <a:ext uri="{FF2B5EF4-FFF2-40B4-BE49-F238E27FC236}">
                <a16:creationId xmlns:a16="http://schemas.microsoft.com/office/drawing/2014/main" id="{46296FB3-1ACF-4195-9847-008CACE44754}"/>
              </a:ext>
            </a:extLst>
          </p:cNvPr>
          <p:cNvCxnSpPr>
            <a:cxnSpLocks/>
          </p:cNvCxnSpPr>
          <p:nvPr/>
        </p:nvCxnSpPr>
        <p:spPr>
          <a:xfrm>
            <a:off x="6240016" y="1124744"/>
            <a:ext cx="0" cy="34563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999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F4D3-9D59-49FB-8F57-C8B7164E4C27}"/>
              </a:ext>
            </a:extLst>
          </p:cNvPr>
          <p:cNvSpPr>
            <a:spLocks noGrp="1"/>
          </p:cNvSpPr>
          <p:nvPr>
            <p:ph type="title"/>
          </p:nvPr>
        </p:nvSpPr>
        <p:spPr>
          <a:xfrm>
            <a:off x="1703512" y="550058"/>
            <a:ext cx="10656813" cy="630557"/>
          </a:xfrm>
        </p:spPr>
        <p:txBody>
          <a:bodyPr/>
          <a:lstStyle/>
          <a:p>
            <a:r>
              <a:rPr lang="en-GB" sz="5500" dirty="0"/>
              <a:t>SMART-SEQ2/3/4 + Mosquito LV</a:t>
            </a:r>
          </a:p>
        </p:txBody>
      </p:sp>
      <p:pic>
        <p:nvPicPr>
          <p:cNvPr id="14338" name="Picture 2" descr="https://lh4.googleusercontent.com/iw-NVcGq9YLz_dayr-mILZ3WJQLzS8V3V-_DP8uCD9-_1-QlWA5oWtwA_DPTjxN_WuLd2aXt9RQkg6vOfXsfhipUEVq-VQdiko_ezW5KpyRkEPbdfd8w4LmBqqSYfvnp4tozTv0Lbcg">
            <a:extLst>
              <a:ext uri="{FF2B5EF4-FFF2-40B4-BE49-F238E27FC236}">
                <a16:creationId xmlns:a16="http://schemas.microsoft.com/office/drawing/2014/main" id="{F0652594-EB27-495C-973A-C601D74D24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0" r="5009"/>
          <a:stretch/>
        </p:blipFill>
        <p:spPr bwMode="auto">
          <a:xfrm>
            <a:off x="753265" y="1180615"/>
            <a:ext cx="5794304" cy="365293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TTP Labtech Mosquito - Nanolitre Liquid Handling - How It Works ...">
            <a:extLst>
              <a:ext uri="{FF2B5EF4-FFF2-40B4-BE49-F238E27FC236}">
                <a16:creationId xmlns:a16="http://schemas.microsoft.com/office/drawing/2014/main" id="{2D7D0C43-4C09-4ED2-9F90-946507DBF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730" y="1486421"/>
            <a:ext cx="4679926" cy="26324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542006A-DA6D-4244-BED6-A014D982E01F}"/>
              </a:ext>
            </a:extLst>
          </p:cNvPr>
          <p:cNvSpPr/>
          <p:nvPr/>
        </p:nvSpPr>
        <p:spPr>
          <a:xfrm>
            <a:off x="7248720" y="4653136"/>
            <a:ext cx="4751935" cy="2031325"/>
          </a:xfrm>
          <a:prstGeom prst="rect">
            <a:avLst/>
          </a:prstGeom>
        </p:spPr>
        <p:txBody>
          <a:bodyPr wrap="square">
            <a:spAutoFit/>
          </a:bodyPr>
          <a:lstStyle/>
          <a:p>
            <a:pPr marL="285750" indent="-285750" algn="just">
              <a:buFontTx/>
              <a:buChar char="-"/>
            </a:pPr>
            <a:r>
              <a:rPr lang="en-GB" dirty="0">
                <a:solidFill>
                  <a:srgbClr val="373838"/>
                </a:solidFill>
                <a:latin typeface="+mj-lt"/>
              </a:rPr>
              <a:t>Mosquito LV makes assay miniaturisation simple, leading to significant savings on precious reagents and time. </a:t>
            </a:r>
          </a:p>
          <a:p>
            <a:pPr marL="285750" indent="-285750" algn="just">
              <a:buFontTx/>
              <a:buChar char="-"/>
            </a:pPr>
            <a:r>
              <a:rPr lang="en-GB" dirty="0">
                <a:solidFill>
                  <a:srgbClr val="373838"/>
                </a:solidFill>
                <a:latin typeface="+mj-lt"/>
              </a:rPr>
              <a:t>Mosquito LV offers highly accurate and precise multichannel pipetting from 25 </a:t>
            </a:r>
            <a:r>
              <a:rPr lang="en-GB" dirty="0" err="1">
                <a:solidFill>
                  <a:srgbClr val="373838"/>
                </a:solidFill>
                <a:latin typeface="+mj-lt"/>
              </a:rPr>
              <a:t>nL</a:t>
            </a:r>
            <a:r>
              <a:rPr lang="en-GB" dirty="0">
                <a:solidFill>
                  <a:srgbClr val="373838"/>
                </a:solidFill>
                <a:latin typeface="+mj-lt"/>
              </a:rPr>
              <a:t> to 1.2 µL.</a:t>
            </a:r>
          </a:p>
          <a:p>
            <a:pPr marL="285750" indent="-285750" algn="just">
              <a:buFontTx/>
              <a:buChar char="-"/>
            </a:pPr>
            <a:r>
              <a:rPr lang="en-GB" b="0" i="0" dirty="0">
                <a:solidFill>
                  <a:srgbClr val="373838"/>
                </a:solidFill>
                <a:effectLst/>
                <a:latin typeface="+mj-lt"/>
              </a:rPr>
              <a:t>SmartSeq2 cost reduced from $12 to $4 per cell</a:t>
            </a:r>
          </a:p>
        </p:txBody>
      </p:sp>
      <p:sp>
        <p:nvSpPr>
          <p:cNvPr id="9" name="Rectangle 8">
            <a:extLst>
              <a:ext uri="{FF2B5EF4-FFF2-40B4-BE49-F238E27FC236}">
                <a16:creationId xmlns:a16="http://schemas.microsoft.com/office/drawing/2014/main" id="{55D9C049-255F-4760-9408-353E94806AEB}"/>
              </a:ext>
            </a:extLst>
          </p:cNvPr>
          <p:cNvSpPr/>
          <p:nvPr/>
        </p:nvSpPr>
        <p:spPr>
          <a:xfrm>
            <a:off x="10488488" y="4225057"/>
            <a:ext cx="1512168" cy="261610"/>
          </a:xfrm>
          <a:prstGeom prst="rect">
            <a:avLst/>
          </a:prstGeom>
        </p:spPr>
        <p:txBody>
          <a:bodyPr wrap="square">
            <a:spAutoFit/>
          </a:bodyPr>
          <a:lstStyle/>
          <a:p>
            <a:pPr algn="just"/>
            <a:r>
              <a:rPr lang="en-GB" sz="1100" dirty="0">
                <a:solidFill>
                  <a:schemeClr val="accent6">
                    <a:lumMod val="75000"/>
                  </a:schemeClr>
                </a:solidFill>
                <a:latin typeface="+mj-lt"/>
              </a:rPr>
              <a:t>Source: SPT Labtech</a:t>
            </a:r>
            <a:endParaRPr lang="en-GB" sz="1100" b="0" i="0" dirty="0">
              <a:solidFill>
                <a:schemeClr val="accent6">
                  <a:lumMod val="75000"/>
                </a:schemeClr>
              </a:solidFill>
              <a:effectLst/>
              <a:latin typeface="+mj-lt"/>
            </a:endParaRPr>
          </a:p>
        </p:txBody>
      </p:sp>
      <p:cxnSp>
        <p:nvCxnSpPr>
          <p:cNvPr id="10" name="Straight Connector 9">
            <a:extLst>
              <a:ext uri="{FF2B5EF4-FFF2-40B4-BE49-F238E27FC236}">
                <a16:creationId xmlns:a16="http://schemas.microsoft.com/office/drawing/2014/main" id="{B75D3385-FDAF-493F-B20F-F033E6F0903E}"/>
              </a:ext>
            </a:extLst>
          </p:cNvPr>
          <p:cNvCxnSpPr>
            <a:cxnSpLocks/>
          </p:cNvCxnSpPr>
          <p:nvPr/>
        </p:nvCxnSpPr>
        <p:spPr>
          <a:xfrm>
            <a:off x="7069452" y="1124744"/>
            <a:ext cx="0" cy="5485537"/>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673DF6-671F-4ED6-A4CB-0D3861012703}"/>
              </a:ext>
            </a:extLst>
          </p:cNvPr>
          <p:cNvPicPr>
            <a:picLocks noChangeAspect="1"/>
          </p:cNvPicPr>
          <p:nvPr/>
        </p:nvPicPr>
        <p:blipFill rotWithShape="1">
          <a:blip r:embed="rId5"/>
          <a:srcRect l="5071" t="9301" b="11504"/>
          <a:stretch/>
        </p:blipFill>
        <p:spPr>
          <a:xfrm>
            <a:off x="3215681" y="4979690"/>
            <a:ext cx="4105049" cy="1704771"/>
          </a:xfrm>
          <a:prstGeom prst="rect">
            <a:avLst/>
          </a:prstGeom>
        </p:spPr>
      </p:pic>
      <p:sp>
        <p:nvSpPr>
          <p:cNvPr id="5" name="Rectangle 4">
            <a:extLst>
              <a:ext uri="{FF2B5EF4-FFF2-40B4-BE49-F238E27FC236}">
                <a16:creationId xmlns:a16="http://schemas.microsoft.com/office/drawing/2014/main" id="{ED90DB50-F10B-4C34-B28C-8CE8C6F13938}"/>
              </a:ext>
            </a:extLst>
          </p:cNvPr>
          <p:cNvSpPr/>
          <p:nvPr/>
        </p:nvSpPr>
        <p:spPr>
          <a:xfrm>
            <a:off x="4727848" y="6645945"/>
            <a:ext cx="2879298" cy="261610"/>
          </a:xfrm>
          <a:prstGeom prst="rect">
            <a:avLst/>
          </a:prstGeom>
        </p:spPr>
        <p:txBody>
          <a:bodyPr wrap="square">
            <a:spAutoFit/>
          </a:bodyPr>
          <a:lstStyle/>
          <a:p>
            <a:r>
              <a:rPr lang="en-GB" sz="1100" dirty="0">
                <a:solidFill>
                  <a:schemeClr val="accent6">
                    <a:lumMod val="75000"/>
                  </a:schemeClr>
                </a:solidFill>
              </a:rPr>
              <a:t>Richter et al. Nat </a:t>
            </a:r>
            <a:r>
              <a:rPr lang="en-GB" sz="1100" dirty="0" err="1">
                <a:solidFill>
                  <a:schemeClr val="accent6">
                    <a:lumMod val="75000"/>
                  </a:schemeClr>
                </a:solidFill>
              </a:rPr>
              <a:t>Commun</a:t>
            </a:r>
            <a:r>
              <a:rPr lang="en-GB" sz="1100" dirty="0">
                <a:solidFill>
                  <a:schemeClr val="accent6">
                    <a:lumMod val="75000"/>
                  </a:schemeClr>
                </a:solidFill>
              </a:rPr>
              <a:t> 12, 4264 (2021)</a:t>
            </a:r>
          </a:p>
        </p:txBody>
      </p:sp>
    </p:spTree>
    <p:extLst>
      <p:ext uri="{BB962C8B-B14F-4D97-AF65-F5344CB8AC3E}">
        <p14:creationId xmlns:p14="http://schemas.microsoft.com/office/powerpoint/2010/main" val="1299844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F4D3-9D59-49FB-8F57-C8B7164E4C27}"/>
              </a:ext>
            </a:extLst>
          </p:cNvPr>
          <p:cNvSpPr>
            <a:spLocks noGrp="1"/>
          </p:cNvSpPr>
          <p:nvPr>
            <p:ph type="title"/>
          </p:nvPr>
        </p:nvSpPr>
        <p:spPr>
          <a:xfrm>
            <a:off x="481246" y="414369"/>
            <a:ext cx="7919010" cy="775318"/>
          </a:xfrm>
        </p:spPr>
        <p:txBody>
          <a:bodyPr/>
          <a:lstStyle/>
          <a:p>
            <a:r>
              <a:rPr lang="en-GB" dirty="0" err="1"/>
              <a:t>CELLEnOne</a:t>
            </a:r>
            <a:endParaRPr lang="en-GB" dirty="0"/>
          </a:p>
        </p:txBody>
      </p:sp>
      <p:pic>
        <p:nvPicPr>
          <p:cNvPr id="5" name="Picture 4">
            <a:extLst>
              <a:ext uri="{FF2B5EF4-FFF2-40B4-BE49-F238E27FC236}">
                <a16:creationId xmlns:a16="http://schemas.microsoft.com/office/drawing/2014/main" id="{319C8B89-B59A-42BB-A810-2646529C1D8F}"/>
              </a:ext>
            </a:extLst>
          </p:cNvPr>
          <p:cNvPicPr>
            <a:picLocks noChangeAspect="1"/>
          </p:cNvPicPr>
          <p:nvPr/>
        </p:nvPicPr>
        <p:blipFill rotWithShape="1">
          <a:blip r:embed="rId3"/>
          <a:srcRect l="69957" r="1" b="886"/>
          <a:stretch/>
        </p:blipFill>
        <p:spPr>
          <a:xfrm>
            <a:off x="0" y="1910669"/>
            <a:ext cx="1990226" cy="3600400"/>
          </a:xfrm>
          <a:prstGeom prst="rect">
            <a:avLst/>
          </a:prstGeom>
        </p:spPr>
      </p:pic>
      <p:pic>
        <p:nvPicPr>
          <p:cNvPr id="14344" name="Picture 8" descr="https://www.cellenion.com/fileadmin/_processed_/5/1/csm_snapshot_-_B11_single_-_stretched_9b0c3ee032.png">
            <a:extLst>
              <a:ext uri="{FF2B5EF4-FFF2-40B4-BE49-F238E27FC236}">
                <a16:creationId xmlns:a16="http://schemas.microsoft.com/office/drawing/2014/main" id="{411CC2CE-1520-4B77-9DD5-BEC79A2ED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1845" y="1673761"/>
            <a:ext cx="2772309" cy="1226685"/>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https://www.cellenion.com/fileadmin/user_upload/PDCs_Pictures/snapshot_-C4_double_-_stretched.png">
            <a:extLst>
              <a:ext uri="{FF2B5EF4-FFF2-40B4-BE49-F238E27FC236}">
                <a16:creationId xmlns:a16="http://schemas.microsoft.com/office/drawing/2014/main" id="{2B8D2255-0334-479F-98D2-2BD2A6E21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2587" y="313154"/>
            <a:ext cx="2772309" cy="1225851"/>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Liquid handling laboratory automation system - cellenONE X1 ...">
            <a:extLst>
              <a:ext uri="{FF2B5EF4-FFF2-40B4-BE49-F238E27FC236}">
                <a16:creationId xmlns:a16="http://schemas.microsoft.com/office/drawing/2014/main" id="{D43F137A-7A34-47AC-A7D0-7810AA6A29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284" y="3029473"/>
            <a:ext cx="2183621" cy="34302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17AD7E-4F6D-458F-8CA5-A630D4F3469B}"/>
              </a:ext>
            </a:extLst>
          </p:cNvPr>
          <p:cNvSpPr/>
          <p:nvPr/>
        </p:nvSpPr>
        <p:spPr>
          <a:xfrm>
            <a:off x="10776237" y="6552812"/>
            <a:ext cx="1391816"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Cellenion</a:t>
            </a:r>
            <a:endParaRPr lang="en-GB" sz="1100" dirty="0">
              <a:solidFill>
                <a:schemeClr val="accent6">
                  <a:lumMod val="75000"/>
                </a:schemeClr>
              </a:solidFill>
            </a:endParaRPr>
          </a:p>
        </p:txBody>
      </p:sp>
      <p:sp>
        <p:nvSpPr>
          <p:cNvPr id="4" name="Rectangle 3">
            <a:extLst>
              <a:ext uri="{FF2B5EF4-FFF2-40B4-BE49-F238E27FC236}">
                <a16:creationId xmlns:a16="http://schemas.microsoft.com/office/drawing/2014/main" id="{155A8553-9B2E-4313-82AE-DD22054918E0}"/>
              </a:ext>
            </a:extLst>
          </p:cNvPr>
          <p:cNvSpPr/>
          <p:nvPr/>
        </p:nvSpPr>
        <p:spPr>
          <a:xfrm>
            <a:off x="1941228" y="1910669"/>
            <a:ext cx="3758160" cy="3970318"/>
          </a:xfrm>
          <a:prstGeom prst="rect">
            <a:avLst/>
          </a:prstGeom>
        </p:spPr>
        <p:txBody>
          <a:bodyPr wrap="square">
            <a:spAutoFit/>
          </a:bodyPr>
          <a:lstStyle/>
          <a:p>
            <a:pPr marL="342900" indent="-342900">
              <a:buAutoNum type="arabicParenR"/>
            </a:pPr>
            <a:r>
              <a:rPr lang="en-GB" dirty="0"/>
              <a:t>Cell suspension is aspirated into a glass capillary</a:t>
            </a:r>
          </a:p>
          <a:p>
            <a:pPr marL="342900" indent="-342900">
              <a:buAutoNum type="arabicParenR"/>
            </a:pPr>
            <a:r>
              <a:rPr lang="en-GB" dirty="0"/>
              <a:t>Generation of drops on demand, in air</a:t>
            </a:r>
          </a:p>
          <a:p>
            <a:pPr marL="342900" indent="-342900">
              <a:buAutoNum type="arabicParenR"/>
            </a:pPr>
            <a:r>
              <a:rPr lang="en-GB" dirty="0"/>
              <a:t>Thanks to automated imagining, </a:t>
            </a:r>
            <a:r>
              <a:rPr lang="en-GB" dirty="0" err="1"/>
              <a:t>cellenONE</a:t>
            </a:r>
            <a:r>
              <a:rPr lang="en-GB" dirty="0"/>
              <a:t> tracks cells and determines if upcoming drops will contain or not a single cell</a:t>
            </a:r>
          </a:p>
          <a:p>
            <a:pPr marL="342900" indent="-342900">
              <a:buAutoNum type="arabicParenR"/>
            </a:pPr>
            <a:r>
              <a:rPr lang="en-GB" dirty="0"/>
              <a:t>Drops containing single cells are dispensed into selected targets, drops without cells or with more than one cells are dispensed into recycling tube</a:t>
            </a:r>
          </a:p>
          <a:p>
            <a:pPr marL="342900" indent="-342900">
              <a:buAutoNum type="arabicParenR"/>
            </a:pPr>
            <a:endParaRPr lang="en-GB" dirty="0"/>
          </a:p>
        </p:txBody>
      </p:sp>
      <p:pic>
        <p:nvPicPr>
          <p:cNvPr id="11266" name="Picture 2" descr="https://ars.els-cdn.com/content/image/1-s2.0-S0092867419311766-fx1.jpg">
            <a:extLst>
              <a:ext uri="{FF2B5EF4-FFF2-40B4-BE49-F238E27FC236}">
                <a16:creationId xmlns:a16="http://schemas.microsoft.com/office/drawing/2014/main" id="{4D91113A-9BD4-4314-B058-9802692481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116" y="2030353"/>
            <a:ext cx="3361032" cy="33610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FD43885-E59E-434D-B0E1-6BF334C930CB}"/>
              </a:ext>
            </a:extLst>
          </p:cNvPr>
          <p:cNvSpPr/>
          <p:nvPr/>
        </p:nvSpPr>
        <p:spPr>
          <a:xfrm>
            <a:off x="270013" y="5511069"/>
            <a:ext cx="1391816"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Cellenion</a:t>
            </a:r>
            <a:endParaRPr lang="en-GB" sz="1100" dirty="0">
              <a:solidFill>
                <a:schemeClr val="accent6">
                  <a:lumMod val="75000"/>
                </a:schemeClr>
              </a:solidFill>
            </a:endParaRPr>
          </a:p>
        </p:txBody>
      </p:sp>
      <p:sp>
        <p:nvSpPr>
          <p:cNvPr id="6" name="Rectangle 5">
            <a:extLst>
              <a:ext uri="{FF2B5EF4-FFF2-40B4-BE49-F238E27FC236}">
                <a16:creationId xmlns:a16="http://schemas.microsoft.com/office/drawing/2014/main" id="{BCDF9C0C-3009-4F9B-8E3E-FF3205097989}"/>
              </a:ext>
            </a:extLst>
          </p:cNvPr>
          <p:cNvSpPr/>
          <p:nvPr/>
        </p:nvSpPr>
        <p:spPr>
          <a:xfrm>
            <a:off x="5872262" y="5482408"/>
            <a:ext cx="3182739" cy="261610"/>
          </a:xfrm>
          <a:prstGeom prst="rect">
            <a:avLst/>
          </a:prstGeom>
        </p:spPr>
        <p:txBody>
          <a:bodyPr wrap="square">
            <a:spAutoFit/>
          </a:bodyPr>
          <a:lstStyle/>
          <a:p>
            <a:r>
              <a:rPr lang="en-GB" sz="1100" dirty="0">
                <a:solidFill>
                  <a:schemeClr val="accent6">
                    <a:lumMod val="75000"/>
                  </a:schemeClr>
                </a:solidFill>
                <a:latin typeface="+mj-lt"/>
              </a:rPr>
              <a:t>Source: </a:t>
            </a:r>
            <a:r>
              <a:rPr lang="en-GB" sz="1100" dirty="0" err="1">
                <a:solidFill>
                  <a:schemeClr val="accent6">
                    <a:lumMod val="75000"/>
                  </a:schemeClr>
                </a:solidFill>
                <a:latin typeface="+mj-lt"/>
              </a:rPr>
              <a:t>Laks</a:t>
            </a:r>
            <a:r>
              <a:rPr lang="en-GB" sz="1100" dirty="0">
                <a:solidFill>
                  <a:schemeClr val="accent6">
                    <a:lumMod val="75000"/>
                  </a:schemeClr>
                </a:solidFill>
                <a:latin typeface="+mj-lt"/>
              </a:rPr>
              <a:t> et al. </a:t>
            </a:r>
            <a:r>
              <a:rPr lang="en-GB" sz="1100" i="1" dirty="0">
                <a:solidFill>
                  <a:schemeClr val="accent6">
                    <a:lumMod val="75000"/>
                  </a:schemeClr>
                </a:solidFill>
                <a:latin typeface="+mj-lt"/>
              </a:rPr>
              <a:t>Cell</a:t>
            </a:r>
            <a:r>
              <a:rPr lang="en-GB" sz="1100" dirty="0">
                <a:solidFill>
                  <a:schemeClr val="accent6">
                    <a:lumMod val="75000"/>
                  </a:schemeClr>
                </a:solidFill>
                <a:latin typeface="+mj-lt"/>
              </a:rPr>
              <a:t>. 179(5):1207-1221.e22. (2019)</a:t>
            </a:r>
          </a:p>
        </p:txBody>
      </p:sp>
    </p:spTree>
    <p:extLst>
      <p:ext uri="{BB962C8B-B14F-4D97-AF65-F5344CB8AC3E}">
        <p14:creationId xmlns:p14="http://schemas.microsoft.com/office/powerpoint/2010/main" val="1448200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14CD-06E0-441F-A9D5-7361B0FEFD67}"/>
              </a:ext>
            </a:extLst>
          </p:cNvPr>
          <p:cNvSpPr>
            <a:spLocks noGrp="1"/>
          </p:cNvSpPr>
          <p:nvPr>
            <p:ph type="title"/>
          </p:nvPr>
        </p:nvSpPr>
        <p:spPr>
          <a:xfrm>
            <a:off x="1487488" y="188640"/>
            <a:ext cx="10153128" cy="412742"/>
          </a:xfrm>
        </p:spPr>
        <p:txBody>
          <a:bodyPr/>
          <a:lstStyle/>
          <a:p>
            <a:r>
              <a:rPr lang="en-GB" sz="3600" dirty="0"/>
              <a:t>SPLIT-SEQ overview (Parse Biosciences, Scale Bio)</a:t>
            </a:r>
          </a:p>
        </p:txBody>
      </p:sp>
      <p:pic>
        <p:nvPicPr>
          <p:cNvPr id="8" name="Picture 7">
            <a:extLst>
              <a:ext uri="{FF2B5EF4-FFF2-40B4-BE49-F238E27FC236}">
                <a16:creationId xmlns:a16="http://schemas.microsoft.com/office/drawing/2014/main" id="{9AAF3DAC-4E61-4A64-96DB-259EE912CA49}"/>
              </a:ext>
            </a:extLst>
          </p:cNvPr>
          <p:cNvPicPr>
            <a:picLocks noChangeAspect="1"/>
          </p:cNvPicPr>
          <p:nvPr/>
        </p:nvPicPr>
        <p:blipFill>
          <a:blip r:embed="rId3"/>
          <a:stretch>
            <a:fillRect/>
          </a:stretch>
        </p:blipFill>
        <p:spPr>
          <a:xfrm>
            <a:off x="2466154" y="961775"/>
            <a:ext cx="1871147" cy="1224136"/>
          </a:xfrm>
          <a:prstGeom prst="rect">
            <a:avLst/>
          </a:prstGeom>
        </p:spPr>
      </p:pic>
      <p:sp>
        <p:nvSpPr>
          <p:cNvPr id="9" name="Rectangle 8">
            <a:extLst>
              <a:ext uri="{FF2B5EF4-FFF2-40B4-BE49-F238E27FC236}">
                <a16:creationId xmlns:a16="http://schemas.microsoft.com/office/drawing/2014/main" id="{BA7B5702-7FDA-4CC7-8637-5287329FA91F}"/>
              </a:ext>
            </a:extLst>
          </p:cNvPr>
          <p:cNvSpPr/>
          <p:nvPr/>
        </p:nvSpPr>
        <p:spPr>
          <a:xfrm>
            <a:off x="745927" y="2339110"/>
            <a:ext cx="5063950" cy="338554"/>
          </a:xfrm>
          <a:prstGeom prst="rect">
            <a:avLst/>
          </a:prstGeom>
        </p:spPr>
        <p:txBody>
          <a:bodyPr wrap="none">
            <a:spAutoFit/>
          </a:bodyPr>
          <a:lstStyle/>
          <a:p>
            <a:r>
              <a:rPr lang="en-GB" sz="1600" dirty="0">
                <a:solidFill>
                  <a:schemeClr val="accent6">
                    <a:lumMod val="10000"/>
                  </a:schemeClr>
                </a:solidFill>
                <a:hlinkClick r:id="rId4">
                  <a:extLst>
                    <a:ext uri="{A12FA001-AC4F-418D-AE19-62706E023703}">
                      <ahyp:hlinkClr xmlns:ahyp="http://schemas.microsoft.com/office/drawing/2018/hyperlinkcolor" val="tx"/>
                    </a:ext>
                  </a:extLst>
                </a:hlinkClick>
              </a:rPr>
              <a:t>Video available at: https://sites.google.com/uw.edu/splitseq</a:t>
            </a:r>
            <a:endParaRPr lang="en-GB" sz="1600" dirty="0">
              <a:solidFill>
                <a:schemeClr val="accent6">
                  <a:lumMod val="10000"/>
                </a:schemeClr>
              </a:solidFill>
            </a:endParaRPr>
          </a:p>
        </p:txBody>
      </p:sp>
      <p:pic>
        <p:nvPicPr>
          <p:cNvPr id="3" name="Picture 2">
            <a:extLst>
              <a:ext uri="{FF2B5EF4-FFF2-40B4-BE49-F238E27FC236}">
                <a16:creationId xmlns:a16="http://schemas.microsoft.com/office/drawing/2014/main" id="{A7F0A419-85EE-446C-8B8F-14EB1218BF01}"/>
              </a:ext>
            </a:extLst>
          </p:cNvPr>
          <p:cNvPicPr>
            <a:picLocks noChangeAspect="1"/>
          </p:cNvPicPr>
          <p:nvPr/>
        </p:nvPicPr>
        <p:blipFill>
          <a:blip r:embed="rId5"/>
          <a:stretch>
            <a:fillRect/>
          </a:stretch>
        </p:blipFill>
        <p:spPr>
          <a:xfrm>
            <a:off x="438548" y="2688505"/>
            <a:ext cx="5267325" cy="2447925"/>
          </a:xfrm>
          <a:prstGeom prst="rect">
            <a:avLst/>
          </a:prstGeom>
        </p:spPr>
      </p:pic>
      <p:pic>
        <p:nvPicPr>
          <p:cNvPr id="4" name="Picture 3">
            <a:extLst>
              <a:ext uri="{FF2B5EF4-FFF2-40B4-BE49-F238E27FC236}">
                <a16:creationId xmlns:a16="http://schemas.microsoft.com/office/drawing/2014/main" id="{F888422A-D0C1-4392-87DD-457505713FD7}"/>
              </a:ext>
            </a:extLst>
          </p:cNvPr>
          <p:cNvPicPr>
            <a:picLocks noChangeAspect="1"/>
          </p:cNvPicPr>
          <p:nvPr/>
        </p:nvPicPr>
        <p:blipFill>
          <a:blip r:embed="rId6"/>
          <a:stretch>
            <a:fillRect/>
          </a:stretch>
        </p:blipFill>
        <p:spPr>
          <a:xfrm>
            <a:off x="6804391" y="920013"/>
            <a:ext cx="4078751" cy="4093163"/>
          </a:xfrm>
          <a:prstGeom prst="rect">
            <a:avLst/>
          </a:prstGeom>
        </p:spPr>
      </p:pic>
      <p:sp>
        <p:nvSpPr>
          <p:cNvPr id="11" name="Rectangle 10">
            <a:extLst>
              <a:ext uri="{FF2B5EF4-FFF2-40B4-BE49-F238E27FC236}">
                <a16:creationId xmlns:a16="http://schemas.microsoft.com/office/drawing/2014/main" id="{6D96FE1D-1993-48CA-AF8C-4C44866B4F07}"/>
              </a:ext>
            </a:extLst>
          </p:cNvPr>
          <p:cNvSpPr/>
          <p:nvPr/>
        </p:nvSpPr>
        <p:spPr>
          <a:xfrm>
            <a:off x="3265988" y="5058298"/>
            <a:ext cx="7920880" cy="2031325"/>
          </a:xfrm>
          <a:prstGeom prst="rect">
            <a:avLst/>
          </a:prstGeom>
        </p:spPr>
        <p:txBody>
          <a:bodyPr wrap="square">
            <a:spAutoFit/>
          </a:bodyPr>
          <a:lstStyle/>
          <a:p>
            <a:pPr marL="285750" indent="-285750" algn="just">
              <a:buFontTx/>
              <a:buChar char="-"/>
            </a:pPr>
            <a:r>
              <a:rPr lang="en-GB" sz="1400" b="0" i="0" dirty="0">
                <a:solidFill>
                  <a:schemeClr val="tx1">
                    <a:lumMod val="50000"/>
                  </a:schemeClr>
                </a:solidFill>
                <a:effectLst/>
                <a:latin typeface="+mj-lt"/>
              </a:rPr>
              <a:t>Time flexibility – single experiment for samples collected on different dates (up to 6months storage)</a:t>
            </a:r>
          </a:p>
          <a:p>
            <a:pPr marL="285750" indent="-285750" algn="just">
              <a:buFontTx/>
              <a:buChar char="-"/>
            </a:pPr>
            <a:r>
              <a:rPr lang="en-GB" sz="1400" b="0" i="0" dirty="0">
                <a:solidFill>
                  <a:schemeClr val="tx1">
                    <a:lumMod val="50000"/>
                  </a:schemeClr>
                </a:solidFill>
                <a:effectLst/>
                <a:latin typeface="+mj-lt"/>
              </a:rPr>
              <a:t>No instrument required for experiment. Computational pipeline available</a:t>
            </a:r>
          </a:p>
          <a:p>
            <a:pPr marL="285750" indent="-285750" algn="just">
              <a:buFontTx/>
              <a:buChar char="-"/>
            </a:pPr>
            <a:r>
              <a:rPr lang="en-GB" sz="1400" dirty="0">
                <a:solidFill>
                  <a:schemeClr val="tx1">
                    <a:lumMod val="50000"/>
                  </a:schemeClr>
                </a:solidFill>
                <a:latin typeface="+mj-lt"/>
              </a:rPr>
              <a:t>Up to 48 samples / 100k cells in total – kit has to be used at once </a:t>
            </a:r>
          </a:p>
          <a:p>
            <a:pPr marL="285750" indent="-285750" algn="just">
              <a:buFontTx/>
              <a:buChar char="-"/>
            </a:pPr>
            <a:r>
              <a:rPr lang="en-GB" sz="1400" dirty="0">
                <a:solidFill>
                  <a:schemeClr val="tx1">
                    <a:lumMod val="50000"/>
                  </a:schemeClr>
                </a:solidFill>
                <a:latin typeface="+mj-lt"/>
              </a:rPr>
              <a:t>Retail price of $9,800 per 100k cells or $16700 per million cells (+fixation </a:t>
            </a:r>
            <a:r>
              <a:rPr lang="en-GB" sz="1400">
                <a:solidFill>
                  <a:schemeClr val="tx1">
                    <a:lumMod val="50000"/>
                  </a:schemeClr>
                </a:solidFill>
                <a:latin typeface="+mj-lt"/>
              </a:rPr>
              <a:t>kits) </a:t>
            </a:r>
            <a:endParaRPr lang="en-GB" sz="1400" dirty="0">
              <a:solidFill>
                <a:schemeClr val="tx1">
                  <a:lumMod val="50000"/>
                </a:schemeClr>
              </a:solidFill>
              <a:latin typeface="+mj-lt"/>
            </a:endParaRPr>
          </a:p>
          <a:p>
            <a:pPr marL="285750" indent="-285750" algn="just">
              <a:buFontTx/>
              <a:buChar char="-"/>
            </a:pPr>
            <a:r>
              <a:rPr lang="en-GB" sz="1400" dirty="0">
                <a:solidFill>
                  <a:schemeClr val="tx1">
                    <a:lumMod val="50000"/>
                  </a:schemeClr>
                </a:solidFill>
                <a:latin typeface="+mj-lt"/>
              </a:rPr>
              <a:t>Doublet rate of 0.27% per 1000 cells (3.4% per library)</a:t>
            </a:r>
          </a:p>
          <a:p>
            <a:pPr marL="285750" indent="-285750" algn="just">
              <a:buFontTx/>
              <a:buChar char="-"/>
            </a:pPr>
            <a:r>
              <a:rPr lang="en-GB" sz="1400" dirty="0">
                <a:solidFill>
                  <a:schemeClr val="tx1">
                    <a:lumMod val="50000"/>
                  </a:schemeClr>
                </a:solidFill>
                <a:latin typeface="+mj-lt"/>
              </a:rPr>
              <a:t>No 3’/5’ bias – random hexamers method</a:t>
            </a:r>
          </a:p>
          <a:p>
            <a:pPr marL="285750" indent="-285750" algn="just">
              <a:buFontTx/>
              <a:buChar char="-"/>
            </a:pPr>
            <a:r>
              <a:rPr lang="en-GB" sz="1400" dirty="0">
                <a:solidFill>
                  <a:schemeClr val="tx1">
                    <a:lumMod val="50000"/>
                  </a:schemeClr>
                </a:solidFill>
                <a:latin typeface="+mj-lt"/>
              </a:rPr>
              <a:t>Median genes detection of about 12,000 genes</a:t>
            </a:r>
          </a:p>
          <a:p>
            <a:pPr marL="285750" indent="-285750" algn="just">
              <a:buFontTx/>
              <a:buChar char="-"/>
            </a:pPr>
            <a:r>
              <a:rPr lang="en-GB" sz="1400" dirty="0">
                <a:solidFill>
                  <a:schemeClr val="tx1">
                    <a:lumMod val="50000"/>
                  </a:schemeClr>
                </a:solidFill>
                <a:latin typeface="+mj-lt"/>
              </a:rPr>
              <a:t>Works with any species, any sizes of cells/nuclei &amp; results in lower background noise</a:t>
            </a:r>
          </a:p>
          <a:p>
            <a:pPr marL="285750" indent="-285750" algn="just">
              <a:buFontTx/>
              <a:buChar char="-"/>
            </a:pPr>
            <a:endParaRPr lang="fr-FR" sz="1400" dirty="0">
              <a:solidFill>
                <a:schemeClr val="tx1">
                  <a:lumMod val="50000"/>
                </a:schemeClr>
              </a:solidFill>
              <a:latin typeface="+mj-lt"/>
            </a:endParaRPr>
          </a:p>
        </p:txBody>
      </p:sp>
    </p:spTree>
    <p:extLst>
      <p:ext uri="{BB962C8B-B14F-4D97-AF65-F5344CB8AC3E}">
        <p14:creationId xmlns:p14="http://schemas.microsoft.com/office/powerpoint/2010/main" val="322170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111C-2287-4468-A08D-9171A9A026AC}"/>
              </a:ext>
            </a:extLst>
          </p:cNvPr>
          <p:cNvSpPr>
            <a:spLocks noGrp="1"/>
          </p:cNvSpPr>
          <p:nvPr>
            <p:ph type="title"/>
          </p:nvPr>
        </p:nvSpPr>
        <p:spPr>
          <a:xfrm>
            <a:off x="2279576" y="530925"/>
            <a:ext cx="9649072" cy="504433"/>
          </a:xfrm>
        </p:spPr>
        <p:txBody>
          <a:bodyPr/>
          <a:lstStyle/>
          <a:p>
            <a:r>
              <a:rPr lang="en-GB" sz="4400" dirty="0"/>
              <a:t>New products (HIVE, SCIPIO, FLUENT)</a:t>
            </a:r>
          </a:p>
        </p:txBody>
      </p:sp>
      <p:sp>
        <p:nvSpPr>
          <p:cNvPr id="6" name="Rectangle 5">
            <a:extLst>
              <a:ext uri="{FF2B5EF4-FFF2-40B4-BE49-F238E27FC236}">
                <a16:creationId xmlns:a16="http://schemas.microsoft.com/office/drawing/2014/main" id="{726D5BCD-CB8F-477F-B563-245407C33F7E}"/>
              </a:ext>
            </a:extLst>
          </p:cNvPr>
          <p:cNvSpPr/>
          <p:nvPr/>
        </p:nvSpPr>
        <p:spPr>
          <a:xfrm>
            <a:off x="545372" y="1153351"/>
            <a:ext cx="4536504" cy="2585323"/>
          </a:xfrm>
          <a:prstGeom prst="rect">
            <a:avLst/>
          </a:prstGeom>
        </p:spPr>
        <p:txBody>
          <a:bodyPr wrap="square">
            <a:spAutoFit/>
          </a:bodyPr>
          <a:lstStyle/>
          <a:p>
            <a:r>
              <a:rPr lang="en-GB" b="1" u="sng" dirty="0"/>
              <a:t>Honeycomb HIVE</a:t>
            </a:r>
            <a:endParaRPr lang="en-GB" dirty="0"/>
          </a:p>
          <a:p>
            <a:pPr marL="285750" indent="-285750">
              <a:buFont typeface="Arial" panose="020B0604020202020204" pitchFamily="34" charset="0"/>
              <a:buChar char="•"/>
            </a:pPr>
            <a:r>
              <a:rPr lang="en-GB" dirty="0"/>
              <a:t>Capture Cells - Load cells into the HIVE and allow single cells to settle gently into HIVE </a:t>
            </a:r>
            <a:r>
              <a:rPr lang="en-GB" dirty="0" err="1"/>
              <a:t>picowells</a:t>
            </a:r>
            <a:r>
              <a:rPr lang="en-GB" dirty="0"/>
              <a:t> containing barcoded mRNA-capture beads</a:t>
            </a:r>
          </a:p>
          <a:p>
            <a:pPr marL="285750" indent="-285750">
              <a:buFont typeface="Arial" panose="020B0604020202020204" pitchFamily="34" charset="0"/>
              <a:buChar char="•"/>
            </a:pPr>
            <a:r>
              <a:rPr lang="en-GB" dirty="0"/>
              <a:t>The HIVE Difference: Store Or Ship - With cells in a stable environment, store HIVEs in the freezer and/or ship when ready to process</a:t>
            </a:r>
          </a:p>
        </p:txBody>
      </p:sp>
      <p:pic>
        <p:nvPicPr>
          <p:cNvPr id="7" name="Picture 6">
            <a:extLst>
              <a:ext uri="{FF2B5EF4-FFF2-40B4-BE49-F238E27FC236}">
                <a16:creationId xmlns:a16="http://schemas.microsoft.com/office/drawing/2014/main" id="{07241C0F-4506-421C-8451-575143C7BC3E}"/>
              </a:ext>
            </a:extLst>
          </p:cNvPr>
          <p:cNvPicPr>
            <a:picLocks noChangeAspect="1"/>
          </p:cNvPicPr>
          <p:nvPr/>
        </p:nvPicPr>
        <p:blipFill>
          <a:blip r:embed="rId2"/>
          <a:stretch>
            <a:fillRect/>
          </a:stretch>
        </p:blipFill>
        <p:spPr>
          <a:xfrm>
            <a:off x="3253017" y="3472401"/>
            <a:ext cx="2322137" cy="2232248"/>
          </a:xfrm>
          <a:prstGeom prst="rect">
            <a:avLst/>
          </a:prstGeom>
        </p:spPr>
      </p:pic>
      <p:pic>
        <p:nvPicPr>
          <p:cNvPr id="8" name="Picture 7">
            <a:extLst>
              <a:ext uri="{FF2B5EF4-FFF2-40B4-BE49-F238E27FC236}">
                <a16:creationId xmlns:a16="http://schemas.microsoft.com/office/drawing/2014/main" id="{75DC1B9C-B41D-4F3E-81E2-B27C29A98251}"/>
              </a:ext>
            </a:extLst>
          </p:cNvPr>
          <p:cNvPicPr>
            <a:picLocks noChangeAspect="1"/>
          </p:cNvPicPr>
          <p:nvPr/>
        </p:nvPicPr>
        <p:blipFill>
          <a:blip r:embed="rId3"/>
          <a:stretch>
            <a:fillRect/>
          </a:stretch>
        </p:blipFill>
        <p:spPr>
          <a:xfrm>
            <a:off x="321121" y="3760464"/>
            <a:ext cx="2953594" cy="1577488"/>
          </a:xfrm>
          <a:prstGeom prst="rect">
            <a:avLst/>
          </a:prstGeom>
        </p:spPr>
      </p:pic>
      <p:sp>
        <p:nvSpPr>
          <p:cNvPr id="9" name="Rectangle 8">
            <a:extLst>
              <a:ext uri="{FF2B5EF4-FFF2-40B4-BE49-F238E27FC236}">
                <a16:creationId xmlns:a16="http://schemas.microsoft.com/office/drawing/2014/main" id="{F86217C2-9C74-411E-9643-EB0800025CB0}"/>
              </a:ext>
            </a:extLst>
          </p:cNvPr>
          <p:cNvSpPr/>
          <p:nvPr/>
        </p:nvSpPr>
        <p:spPr>
          <a:xfrm>
            <a:off x="5553456" y="1153351"/>
            <a:ext cx="6096000" cy="646331"/>
          </a:xfrm>
          <a:prstGeom prst="rect">
            <a:avLst/>
          </a:prstGeom>
        </p:spPr>
        <p:txBody>
          <a:bodyPr>
            <a:spAutoFit/>
          </a:bodyPr>
          <a:lstStyle/>
          <a:p>
            <a:r>
              <a:rPr lang="en-GB" b="1" u="sng" dirty="0" err="1"/>
              <a:t>Asteria</a:t>
            </a:r>
            <a:r>
              <a:rPr lang="en-GB" b="1" u="sng" dirty="0"/>
              <a:t> (</a:t>
            </a:r>
            <a:r>
              <a:rPr lang="en-GB" b="1" u="sng" dirty="0" err="1"/>
              <a:t>SciPio</a:t>
            </a:r>
            <a:r>
              <a:rPr lang="en-GB" b="1" u="sng" dirty="0"/>
              <a:t> Bioscience) </a:t>
            </a:r>
            <a:r>
              <a:rPr lang="en-GB" dirty="0"/>
              <a:t>- hydrogel technology, a new era of instrument-free, ready-to-use </a:t>
            </a:r>
            <a:r>
              <a:rPr lang="en-GB" dirty="0" err="1"/>
              <a:t>scRNA-seq</a:t>
            </a:r>
            <a:r>
              <a:rPr lang="en-GB" dirty="0"/>
              <a:t> experiments</a:t>
            </a:r>
          </a:p>
        </p:txBody>
      </p:sp>
      <p:pic>
        <p:nvPicPr>
          <p:cNvPr id="10" name="Picture 9">
            <a:extLst>
              <a:ext uri="{FF2B5EF4-FFF2-40B4-BE49-F238E27FC236}">
                <a16:creationId xmlns:a16="http://schemas.microsoft.com/office/drawing/2014/main" id="{04473F3C-1738-4292-816F-B1BA2F2E7E0A}"/>
              </a:ext>
            </a:extLst>
          </p:cNvPr>
          <p:cNvPicPr>
            <a:picLocks noChangeAspect="1"/>
          </p:cNvPicPr>
          <p:nvPr/>
        </p:nvPicPr>
        <p:blipFill>
          <a:blip r:embed="rId4"/>
          <a:stretch>
            <a:fillRect/>
          </a:stretch>
        </p:blipFill>
        <p:spPr>
          <a:xfrm>
            <a:off x="5553456" y="1799682"/>
            <a:ext cx="5796644" cy="1938992"/>
          </a:xfrm>
          <a:prstGeom prst="rect">
            <a:avLst/>
          </a:prstGeom>
        </p:spPr>
      </p:pic>
      <p:sp>
        <p:nvSpPr>
          <p:cNvPr id="11" name="Rectangle 10">
            <a:extLst>
              <a:ext uri="{FF2B5EF4-FFF2-40B4-BE49-F238E27FC236}">
                <a16:creationId xmlns:a16="http://schemas.microsoft.com/office/drawing/2014/main" id="{11A13FAA-AE2E-430B-B901-4B46EDDF27D7}"/>
              </a:ext>
            </a:extLst>
          </p:cNvPr>
          <p:cNvSpPr/>
          <p:nvPr/>
        </p:nvSpPr>
        <p:spPr>
          <a:xfrm>
            <a:off x="5633138" y="4149080"/>
            <a:ext cx="3703222" cy="2585323"/>
          </a:xfrm>
          <a:prstGeom prst="rect">
            <a:avLst/>
          </a:prstGeom>
        </p:spPr>
        <p:txBody>
          <a:bodyPr wrap="square">
            <a:spAutoFit/>
          </a:bodyPr>
          <a:lstStyle/>
          <a:p>
            <a:r>
              <a:rPr lang="en-GB" b="1" u="sng" dirty="0"/>
              <a:t>Fluent </a:t>
            </a:r>
            <a:r>
              <a:rPr lang="en-GB" b="1" u="sng" dirty="0" err="1"/>
              <a:t>BioSciences</a:t>
            </a:r>
            <a:endParaRPr lang="en-GB" dirty="0"/>
          </a:p>
          <a:p>
            <a:r>
              <a:rPr lang="en-GB" dirty="0"/>
              <a:t>- during sample preparation, cell suspension of interest is mixed with our core template particles and segregated into Pre-templated Instant Partitions (PIPs) by simple </a:t>
            </a:r>
            <a:r>
              <a:rPr lang="en-GB" dirty="0" err="1"/>
              <a:t>vortexing</a:t>
            </a:r>
            <a:endParaRPr lang="en-GB" dirty="0"/>
          </a:p>
          <a:p>
            <a:r>
              <a:rPr lang="en-GB" dirty="0"/>
              <a:t>- Great scalability depending on experiment needs (2K cells= $300, 20k cells=$900)</a:t>
            </a:r>
          </a:p>
        </p:txBody>
      </p:sp>
      <p:pic>
        <p:nvPicPr>
          <p:cNvPr id="1026" name="Picture 2" descr="https://www.fluentbio.com/wp-content/uploads/2021/10/Technology-Step1-Sample_Preparation.jpg">
            <a:extLst>
              <a:ext uri="{FF2B5EF4-FFF2-40B4-BE49-F238E27FC236}">
                <a16:creationId xmlns:a16="http://schemas.microsoft.com/office/drawing/2014/main" id="{348AE091-8C04-48EE-BC0E-B5FE75E77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1460" y="4616789"/>
            <a:ext cx="2419457" cy="181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39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14CD-06E0-441F-A9D5-7361B0FEFD67}"/>
              </a:ext>
            </a:extLst>
          </p:cNvPr>
          <p:cNvSpPr>
            <a:spLocks noGrp="1"/>
          </p:cNvSpPr>
          <p:nvPr>
            <p:ph type="title"/>
          </p:nvPr>
        </p:nvSpPr>
        <p:spPr>
          <a:xfrm>
            <a:off x="1703512" y="335618"/>
            <a:ext cx="7776864" cy="1145299"/>
          </a:xfrm>
        </p:spPr>
        <p:txBody>
          <a:bodyPr/>
          <a:lstStyle/>
          <a:p>
            <a:r>
              <a:rPr lang="en-GB" dirty="0"/>
              <a:t>DROP-SEQ overview</a:t>
            </a:r>
          </a:p>
        </p:txBody>
      </p:sp>
      <p:pic>
        <p:nvPicPr>
          <p:cNvPr id="16386" name="Picture 2" descr="https://lh5.googleusercontent.com/0VHpSlLwZ2jwlpWk__6RTx-nnSNERFvQ0IgbDIU1kOshGzQWUJTqYQxQrCfjoN3s5WXfTujQZLqW_D-JN6-1DgKC9-lWy3HW_Me9uQJUV5Fsgne0uqnV8dkbiSNMkOigSCTdFCj2NRo">
            <a:extLst>
              <a:ext uri="{FF2B5EF4-FFF2-40B4-BE49-F238E27FC236}">
                <a16:creationId xmlns:a16="http://schemas.microsoft.com/office/drawing/2014/main" id="{A091CE7F-B0D0-43AF-A23C-AB8EB9E40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928" y="1473849"/>
            <a:ext cx="6251695" cy="50405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085E79D-5849-4F46-A69C-A14DE689C5EA}"/>
              </a:ext>
            </a:extLst>
          </p:cNvPr>
          <p:cNvSpPr/>
          <p:nvPr/>
        </p:nvSpPr>
        <p:spPr>
          <a:xfrm>
            <a:off x="551384" y="1556792"/>
            <a:ext cx="4824536" cy="3139321"/>
          </a:xfrm>
          <a:prstGeom prst="rect">
            <a:avLst/>
          </a:prstGeom>
        </p:spPr>
        <p:txBody>
          <a:bodyPr wrap="square">
            <a:spAutoFit/>
          </a:bodyPr>
          <a:lstStyle/>
          <a:p>
            <a:pPr marL="285750" indent="-285750">
              <a:buFontTx/>
              <a:buChar char="-"/>
            </a:pPr>
            <a:r>
              <a:rPr lang="en-GB" dirty="0"/>
              <a:t>Moved throughput from hundreds to thousands.</a:t>
            </a:r>
          </a:p>
          <a:p>
            <a:pPr marL="285750" indent="-285750">
              <a:buFontTx/>
              <a:buChar char="-"/>
            </a:pPr>
            <a:r>
              <a:rPr lang="en-GB" dirty="0"/>
              <a:t>Droplet-based processing using microfluidics</a:t>
            </a:r>
          </a:p>
          <a:p>
            <a:pPr marL="285750" indent="-285750">
              <a:buFontTx/>
              <a:buChar char="-"/>
            </a:pPr>
            <a:r>
              <a:rPr lang="en-GB" dirty="0" err="1"/>
              <a:t>Nanoliter</a:t>
            </a:r>
            <a:r>
              <a:rPr lang="en-GB" dirty="0"/>
              <a:t> scale aqueous drops in oil.</a:t>
            </a:r>
          </a:p>
          <a:p>
            <a:pPr marL="285750" indent="-285750">
              <a:buFontTx/>
              <a:buChar char="-"/>
            </a:pPr>
            <a:r>
              <a:rPr lang="en-GB" dirty="0"/>
              <a:t>3' End</a:t>
            </a:r>
          </a:p>
          <a:p>
            <a:pPr marL="285750" indent="-285750">
              <a:buFontTx/>
              <a:buChar char="-"/>
            </a:pPr>
            <a:r>
              <a:rPr lang="en-GB" dirty="0"/>
              <a:t>Bead based (STAMPs).</a:t>
            </a:r>
          </a:p>
          <a:p>
            <a:pPr marL="285750" indent="-285750">
              <a:buFontTx/>
              <a:buChar char="-"/>
            </a:pPr>
            <a:r>
              <a:rPr lang="en-GB" dirty="0"/>
              <a:t>Single-cell transcriptomes attached to microparticles.</a:t>
            </a:r>
          </a:p>
          <a:p>
            <a:pPr marL="285750" indent="-285750">
              <a:buFontTx/>
              <a:buChar char="-"/>
            </a:pPr>
            <a:r>
              <a:rPr lang="en-GB" dirty="0"/>
              <a:t>Cell barcodes use split-pool synthesis.</a:t>
            </a:r>
          </a:p>
          <a:p>
            <a:pPr marL="285750" indent="-285750">
              <a:buFontTx/>
              <a:buChar char="-"/>
            </a:pPr>
            <a:r>
              <a:rPr lang="en-GB" dirty="0"/>
              <a:t>Uses UMI (Unique Molecular Identifier)</a:t>
            </a:r>
          </a:p>
          <a:p>
            <a:pPr marL="285750" indent="-285750">
              <a:buFontTx/>
              <a:buChar char="-"/>
            </a:pPr>
            <a:r>
              <a:rPr lang="en-GB" dirty="0"/>
              <a:t>Chance to have two cells within one droplet</a:t>
            </a:r>
            <a:br>
              <a:rPr lang="en-GB" dirty="0"/>
            </a:br>
            <a:endParaRPr lang="en-GB" b="0" i="0" dirty="0">
              <a:solidFill>
                <a:srgbClr val="373838"/>
              </a:solidFill>
              <a:effectLst/>
              <a:latin typeface="Helvetica Neue"/>
            </a:endParaRPr>
          </a:p>
        </p:txBody>
      </p:sp>
      <p:pic>
        <p:nvPicPr>
          <p:cNvPr id="12290" name="Picture 2" descr="Droplet Formation">
            <a:extLst>
              <a:ext uri="{FF2B5EF4-FFF2-40B4-BE49-F238E27FC236}">
                <a16:creationId xmlns:a16="http://schemas.microsoft.com/office/drawing/2014/main" id="{9CD387B3-EDEF-4A35-9E8E-D31CD6F61E5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34688" y="4797152"/>
            <a:ext cx="4581192" cy="11452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0A72E76-E790-4C9A-8DA0-DE7BF9AC74A1}"/>
              </a:ext>
            </a:extLst>
          </p:cNvPr>
          <p:cNvCxnSpPr>
            <a:cxnSpLocks/>
          </p:cNvCxnSpPr>
          <p:nvPr/>
        </p:nvCxnSpPr>
        <p:spPr>
          <a:xfrm>
            <a:off x="5375920" y="1145594"/>
            <a:ext cx="0" cy="54855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78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F4D3-9D59-49FB-8F57-C8B7164E4C27}"/>
              </a:ext>
            </a:extLst>
          </p:cNvPr>
          <p:cNvSpPr>
            <a:spLocks noGrp="1"/>
          </p:cNvSpPr>
          <p:nvPr>
            <p:ph type="title"/>
          </p:nvPr>
        </p:nvSpPr>
        <p:spPr>
          <a:xfrm>
            <a:off x="1631504" y="517957"/>
            <a:ext cx="10728821" cy="515910"/>
          </a:xfrm>
        </p:spPr>
        <p:txBody>
          <a:bodyPr/>
          <a:lstStyle/>
          <a:p>
            <a:r>
              <a:rPr lang="en-GB" sz="4500" dirty="0"/>
              <a:t>UMI – unique molecular identifiers</a:t>
            </a:r>
          </a:p>
        </p:txBody>
      </p:sp>
      <p:pic>
        <p:nvPicPr>
          <p:cNvPr id="5" name="Picture 4">
            <a:extLst>
              <a:ext uri="{FF2B5EF4-FFF2-40B4-BE49-F238E27FC236}">
                <a16:creationId xmlns:a16="http://schemas.microsoft.com/office/drawing/2014/main" id="{106C8A2A-872E-4B52-ADEB-7A1A4DE13217}"/>
              </a:ext>
            </a:extLst>
          </p:cNvPr>
          <p:cNvPicPr>
            <a:picLocks noChangeAspect="1"/>
          </p:cNvPicPr>
          <p:nvPr/>
        </p:nvPicPr>
        <p:blipFill rotWithShape="1">
          <a:blip r:embed="rId3"/>
          <a:srcRect l="1957" b="3706"/>
          <a:stretch/>
        </p:blipFill>
        <p:spPr>
          <a:xfrm>
            <a:off x="684274" y="3836661"/>
            <a:ext cx="10823451" cy="1871091"/>
          </a:xfrm>
          <a:prstGeom prst="rect">
            <a:avLst/>
          </a:prstGeom>
        </p:spPr>
      </p:pic>
      <p:sp>
        <p:nvSpPr>
          <p:cNvPr id="3" name="Rectangle 2">
            <a:extLst>
              <a:ext uri="{FF2B5EF4-FFF2-40B4-BE49-F238E27FC236}">
                <a16:creationId xmlns:a16="http://schemas.microsoft.com/office/drawing/2014/main" id="{5663A2E4-E0C3-407C-AAEE-942DBD906D83}"/>
              </a:ext>
            </a:extLst>
          </p:cNvPr>
          <p:cNvSpPr/>
          <p:nvPr/>
        </p:nvSpPr>
        <p:spPr>
          <a:xfrm>
            <a:off x="8886639" y="5707752"/>
            <a:ext cx="2592288" cy="430887"/>
          </a:xfrm>
          <a:prstGeom prst="rect">
            <a:avLst/>
          </a:prstGeom>
        </p:spPr>
        <p:txBody>
          <a:bodyPr wrap="square">
            <a:spAutoFit/>
          </a:bodyPr>
          <a:lstStyle/>
          <a:p>
            <a:r>
              <a:rPr lang="en-GB" sz="1100" dirty="0">
                <a:solidFill>
                  <a:schemeClr val="accent6">
                    <a:lumMod val="75000"/>
                  </a:schemeClr>
                </a:solidFill>
              </a:rPr>
              <a:t> Source: </a:t>
            </a:r>
            <a:r>
              <a:rPr lang="en-GB" sz="1100" dirty="0" err="1">
                <a:solidFill>
                  <a:schemeClr val="accent6">
                    <a:lumMod val="75000"/>
                  </a:schemeClr>
                </a:solidFill>
              </a:rPr>
              <a:t>Pflug</a:t>
            </a:r>
            <a:r>
              <a:rPr lang="en-GB" sz="1100" dirty="0">
                <a:solidFill>
                  <a:schemeClr val="accent6">
                    <a:lumMod val="75000"/>
                  </a:schemeClr>
                </a:solidFill>
              </a:rPr>
              <a:t> et al. Bioinformatics (2018)</a:t>
            </a:r>
            <a:br>
              <a:rPr lang="en-GB" sz="1100" dirty="0">
                <a:solidFill>
                  <a:schemeClr val="accent6">
                    <a:lumMod val="75000"/>
                  </a:schemeClr>
                </a:solidFill>
              </a:rPr>
            </a:br>
            <a:endParaRPr lang="en-GB" sz="1100" dirty="0">
              <a:solidFill>
                <a:schemeClr val="accent6">
                  <a:lumMod val="75000"/>
                </a:schemeClr>
              </a:solidFill>
            </a:endParaRPr>
          </a:p>
        </p:txBody>
      </p:sp>
      <p:sp>
        <p:nvSpPr>
          <p:cNvPr id="4" name="Rectangle 3">
            <a:extLst>
              <a:ext uri="{FF2B5EF4-FFF2-40B4-BE49-F238E27FC236}">
                <a16:creationId xmlns:a16="http://schemas.microsoft.com/office/drawing/2014/main" id="{FB5E0090-ADBD-46C9-BC8F-776C818E5CB3}"/>
              </a:ext>
            </a:extLst>
          </p:cNvPr>
          <p:cNvSpPr/>
          <p:nvPr/>
        </p:nvSpPr>
        <p:spPr>
          <a:xfrm>
            <a:off x="1271464" y="1682193"/>
            <a:ext cx="8501296" cy="1754326"/>
          </a:xfrm>
          <a:prstGeom prst="rect">
            <a:avLst/>
          </a:prstGeom>
        </p:spPr>
        <p:txBody>
          <a:bodyPr wrap="square">
            <a:spAutoFit/>
          </a:bodyPr>
          <a:lstStyle/>
          <a:p>
            <a:r>
              <a:rPr lang="en-GB" dirty="0">
                <a:solidFill>
                  <a:srgbClr val="333333"/>
                </a:solidFill>
                <a:latin typeface="+mj-lt"/>
              </a:rPr>
              <a:t>After PCR enrichment, without UMIs, one can not distinguish if multiple copies of a fragment are caused by PCR clones or if they are real biological duplicated. </a:t>
            </a:r>
          </a:p>
          <a:p>
            <a:r>
              <a:rPr lang="en-GB" dirty="0">
                <a:solidFill>
                  <a:srgbClr val="333333"/>
                </a:solidFill>
                <a:latin typeface="+mj-lt"/>
              </a:rPr>
              <a:t>By using UMIs, PCR clones can be found by searching for non-unique fragment-UMI combinations, which can only be explained by PCR clones.</a:t>
            </a:r>
          </a:p>
          <a:p>
            <a:r>
              <a:rPr lang="en-GB" dirty="0">
                <a:solidFill>
                  <a:srgbClr val="333333"/>
                </a:solidFill>
                <a:latin typeface="+mj-lt"/>
              </a:rPr>
              <a:t>When performing variant analyses, these falsely overrepresented fragments can result in incorrect calls and thus wrong diagnostic findings </a:t>
            </a:r>
            <a:endParaRPr lang="en-GB" b="0" i="0" dirty="0">
              <a:solidFill>
                <a:srgbClr val="333333"/>
              </a:solidFill>
              <a:effectLst/>
              <a:latin typeface="+mj-lt"/>
            </a:endParaRPr>
          </a:p>
        </p:txBody>
      </p:sp>
    </p:spTree>
    <p:extLst>
      <p:ext uri="{BB962C8B-B14F-4D97-AF65-F5344CB8AC3E}">
        <p14:creationId xmlns:p14="http://schemas.microsoft.com/office/powerpoint/2010/main" val="152490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623392" y="350425"/>
            <a:ext cx="8064525" cy="1980542"/>
          </a:xfrm>
        </p:spPr>
        <p:txBody>
          <a:bodyPr/>
          <a:lstStyle/>
          <a:p>
            <a:r>
              <a:rPr lang="en-GB" dirty="0"/>
              <a:t>10x Genomics overview</a:t>
            </a:r>
          </a:p>
        </p:txBody>
      </p:sp>
      <p:pic>
        <p:nvPicPr>
          <p:cNvPr id="3" name="Picture 2">
            <a:extLst>
              <a:ext uri="{FF2B5EF4-FFF2-40B4-BE49-F238E27FC236}">
                <a16:creationId xmlns:a16="http://schemas.microsoft.com/office/drawing/2014/main" id="{A2002652-1A58-4060-A6B3-6B480A0C8735}"/>
              </a:ext>
            </a:extLst>
          </p:cNvPr>
          <p:cNvPicPr>
            <a:picLocks noChangeAspect="1"/>
          </p:cNvPicPr>
          <p:nvPr/>
        </p:nvPicPr>
        <p:blipFill>
          <a:blip r:embed="rId3"/>
          <a:stretch>
            <a:fillRect/>
          </a:stretch>
        </p:blipFill>
        <p:spPr>
          <a:xfrm>
            <a:off x="7849823" y="231108"/>
            <a:ext cx="3574769" cy="1913060"/>
          </a:xfrm>
          <a:prstGeom prst="rect">
            <a:avLst/>
          </a:prstGeom>
        </p:spPr>
      </p:pic>
      <p:pic>
        <p:nvPicPr>
          <p:cNvPr id="4" name="Picture 3">
            <a:extLst>
              <a:ext uri="{FF2B5EF4-FFF2-40B4-BE49-F238E27FC236}">
                <a16:creationId xmlns:a16="http://schemas.microsoft.com/office/drawing/2014/main" id="{EDF6EE4E-CBF6-437C-A924-56B1F37F5110}"/>
              </a:ext>
            </a:extLst>
          </p:cNvPr>
          <p:cNvPicPr>
            <a:picLocks noChangeAspect="1"/>
          </p:cNvPicPr>
          <p:nvPr/>
        </p:nvPicPr>
        <p:blipFill>
          <a:blip r:embed="rId4"/>
          <a:stretch>
            <a:fillRect/>
          </a:stretch>
        </p:blipFill>
        <p:spPr>
          <a:xfrm>
            <a:off x="8040216" y="4277768"/>
            <a:ext cx="4064835" cy="2418100"/>
          </a:xfrm>
          <a:prstGeom prst="rect">
            <a:avLst/>
          </a:prstGeom>
        </p:spPr>
      </p:pic>
      <p:pic>
        <p:nvPicPr>
          <p:cNvPr id="8" name="Picture 7">
            <a:extLst>
              <a:ext uri="{FF2B5EF4-FFF2-40B4-BE49-F238E27FC236}">
                <a16:creationId xmlns:a16="http://schemas.microsoft.com/office/drawing/2014/main" id="{7D2757F7-54AC-4CF1-9B5A-B5B97FF42F3E}"/>
              </a:ext>
            </a:extLst>
          </p:cNvPr>
          <p:cNvPicPr>
            <a:picLocks noChangeAspect="1"/>
          </p:cNvPicPr>
          <p:nvPr/>
        </p:nvPicPr>
        <p:blipFill>
          <a:blip r:embed="rId5"/>
          <a:stretch>
            <a:fillRect/>
          </a:stretch>
        </p:blipFill>
        <p:spPr>
          <a:xfrm>
            <a:off x="8138467" y="2144168"/>
            <a:ext cx="3286125" cy="2133600"/>
          </a:xfrm>
          <a:prstGeom prst="rect">
            <a:avLst/>
          </a:prstGeom>
        </p:spPr>
      </p:pic>
      <p:sp>
        <p:nvSpPr>
          <p:cNvPr id="9" name="Rectangle 8">
            <a:extLst>
              <a:ext uri="{FF2B5EF4-FFF2-40B4-BE49-F238E27FC236}">
                <a16:creationId xmlns:a16="http://schemas.microsoft.com/office/drawing/2014/main" id="{6D722445-60B2-4DA9-98DE-B7D9615C27B0}"/>
              </a:ext>
            </a:extLst>
          </p:cNvPr>
          <p:cNvSpPr/>
          <p:nvPr/>
        </p:nvSpPr>
        <p:spPr>
          <a:xfrm>
            <a:off x="8036768" y="6434258"/>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
        <p:nvSpPr>
          <p:cNvPr id="5" name="Rectangle 4">
            <a:extLst>
              <a:ext uri="{FF2B5EF4-FFF2-40B4-BE49-F238E27FC236}">
                <a16:creationId xmlns:a16="http://schemas.microsoft.com/office/drawing/2014/main" id="{A1298C26-00A8-49CB-BF4C-BBF547B6C2A1}"/>
              </a:ext>
            </a:extLst>
          </p:cNvPr>
          <p:cNvSpPr/>
          <p:nvPr/>
        </p:nvSpPr>
        <p:spPr>
          <a:xfrm>
            <a:off x="510263" y="2060848"/>
            <a:ext cx="7283044" cy="4411464"/>
          </a:xfrm>
          <a:prstGeom prst="rect">
            <a:avLst/>
          </a:prstGeom>
        </p:spPr>
        <p:txBody>
          <a:bodyPr wrap="square">
            <a:spAutoFit/>
          </a:bodyPr>
          <a:lstStyle/>
          <a:p>
            <a:pPr>
              <a:spcBef>
                <a:spcPts val="800"/>
              </a:spcBef>
            </a:pPr>
            <a:r>
              <a:rPr lang="en-GB" dirty="0">
                <a:solidFill>
                  <a:srgbClr val="000000"/>
                </a:solidFill>
                <a:latin typeface="Lato"/>
              </a:rPr>
              <a:t>-   Droplet-based similar to Drop-</a:t>
            </a:r>
            <a:r>
              <a:rPr lang="en-GB" dirty="0" err="1">
                <a:solidFill>
                  <a:srgbClr val="000000"/>
                </a:solidFill>
                <a:latin typeface="Lato"/>
              </a:rPr>
              <a:t>Seq</a:t>
            </a:r>
            <a:r>
              <a:rPr lang="en-GB" dirty="0">
                <a:solidFill>
                  <a:srgbClr val="000000"/>
                </a:solidFill>
                <a:latin typeface="Lato"/>
              </a:rPr>
              <a:t>, 3’ or 5’ mRNA</a:t>
            </a:r>
          </a:p>
          <a:p>
            <a:pPr marL="285750" indent="-285750">
              <a:spcBef>
                <a:spcPts val="800"/>
              </a:spcBef>
              <a:buFontTx/>
              <a:buChar char="-"/>
            </a:pPr>
            <a:r>
              <a:rPr lang="en-GB" dirty="0">
                <a:solidFill>
                  <a:srgbClr val="000000"/>
                </a:solidFill>
                <a:latin typeface="Lato"/>
              </a:rPr>
              <a:t>In contrast to Drop-</a:t>
            </a:r>
            <a:r>
              <a:rPr lang="en-GB" dirty="0" err="1">
                <a:solidFill>
                  <a:srgbClr val="000000"/>
                </a:solidFill>
                <a:latin typeface="Lato"/>
              </a:rPr>
              <a:t>seq</a:t>
            </a:r>
            <a:r>
              <a:rPr lang="en-GB" dirty="0">
                <a:solidFill>
                  <a:srgbClr val="000000"/>
                </a:solidFill>
                <a:latin typeface="Lato"/>
              </a:rPr>
              <a:t>, where solid beads are used for RNA capture, 10X uses soft hydrogels containing oligos. These enable “single Poisson loading” leading to capture of &gt;60% of input cells.</a:t>
            </a:r>
            <a:endParaRPr lang="en-GB" dirty="0"/>
          </a:p>
          <a:p>
            <a:pPr marL="285750" indent="-285750">
              <a:spcBef>
                <a:spcPts val="800"/>
              </a:spcBef>
              <a:buFontTx/>
              <a:buChar char="-"/>
            </a:pPr>
            <a:r>
              <a:rPr lang="en-GB" dirty="0">
                <a:solidFill>
                  <a:srgbClr val="000000"/>
                </a:solidFill>
                <a:latin typeface="Lato"/>
              </a:rPr>
              <a:t>Standardized instrumentation and reagents (</a:t>
            </a:r>
            <a:r>
              <a:rPr lang="en-GB" dirty="0" err="1">
                <a:solidFill>
                  <a:srgbClr val="000000"/>
                </a:solidFill>
                <a:latin typeface="Lato"/>
              </a:rPr>
              <a:t>unhackable</a:t>
            </a:r>
            <a:r>
              <a:rPr lang="en-GB" dirty="0">
                <a:solidFill>
                  <a:srgbClr val="000000"/>
                </a:solidFill>
                <a:latin typeface="Lato"/>
              </a:rPr>
              <a:t> so no customisation or control)</a:t>
            </a:r>
          </a:p>
          <a:p>
            <a:pPr marL="285750" indent="-285750">
              <a:spcBef>
                <a:spcPts val="800"/>
              </a:spcBef>
              <a:buFontTx/>
              <a:buChar char="-"/>
            </a:pPr>
            <a:r>
              <a:rPr lang="en-GB" dirty="0">
                <a:solidFill>
                  <a:srgbClr val="000000"/>
                </a:solidFill>
                <a:latin typeface="Lato"/>
              </a:rPr>
              <a:t>Very easy to use and less processing time</a:t>
            </a:r>
          </a:p>
          <a:p>
            <a:pPr marL="285750" indent="-285750">
              <a:spcBef>
                <a:spcPts val="800"/>
              </a:spcBef>
              <a:buFontTx/>
              <a:buChar char="-"/>
            </a:pPr>
            <a:r>
              <a:rPr lang="en-GB" dirty="0">
                <a:solidFill>
                  <a:srgbClr val="000000"/>
                </a:solidFill>
                <a:latin typeface="Lato"/>
              </a:rPr>
              <a:t>More high-throughput scaling - 8 samples can be processed simultaneously with up to 10000 cells captured per sample</a:t>
            </a:r>
          </a:p>
          <a:p>
            <a:pPr marL="285750" indent="-285750">
              <a:spcBef>
                <a:spcPts val="800"/>
              </a:spcBef>
              <a:buFontTx/>
              <a:buChar char="-"/>
            </a:pPr>
            <a:r>
              <a:rPr lang="en-GB" dirty="0">
                <a:solidFill>
                  <a:srgbClr val="000000"/>
                </a:solidFill>
                <a:latin typeface="Lato"/>
              </a:rPr>
              <a:t>The doublet rate increases with number of cells loaded</a:t>
            </a:r>
            <a:endParaRPr lang="en-GB" dirty="0"/>
          </a:p>
          <a:p>
            <a:pPr marL="285750" indent="-285750">
              <a:spcBef>
                <a:spcPts val="800"/>
              </a:spcBef>
              <a:buFontTx/>
              <a:buChar char="-"/>
            </a:pPr>
            <a:r>
              <a:rPr lang="en-GB" dirty="0" err="1">
                <a:solidFill>
                  <a:srgbClr val="000000"/>
                </a:solidFill>
                <a:latin typeface="Lato"/>
              </a:rPr>
              <a:t>CellRanger</a:t>
            </a:r>
            <a:r>
              <a:rPr lang="en-GB" dirty="0">
                <a:solidFill>
                  <a:srgbClr val="000000"/>
                </a:solidFill>
                <a:latin typeface="Lato"/>
              </a:rPr>
              <a:t> and </a:t>
            </a:r>
            <a:r>
              <a:rPr lang="en-GB" dirty="0" err="1">
                <a:solidFill>
                  <a:srgbClr val="000000"/>
                </a:solidFill>
                <a:latin typeface="Lato"/>
              </a:rPr>
              <a:t>CellLoupe</a:t>
            </a:r>
            <a:r>
              <a:rPr lang="en-GB" dirty="0">
                <a:solidFill>
                  <a:srgbClr val="000000"/>
                </a:solidFill>
                <a:latin typeface="Lato"/>
              </a:rPr>
              <a:t> software are available and user friendly</a:t>
            </a:r>
            <a:endParaRPr lang="en-GB" dirty="0"/>
          </a:p>
          <a:p>
            <a:br>
              <a:rPr lang="en-GB" dirty="0"/>
            </a:br>
            <a:endParaRPr lang="en-GB" dirty="0"/>
          </a:p>
        </p:txBody>
      </p:sp>
    </p:spTree>
    <p:extLst>
      <p:ext uri="{BB962C8B-B14F-4D97-AF65-F5344CB8AC3E}">
        <p14:creationId xmlns:p14="http://schemas.microsoft.com/office/powerpoint/2010/main" val="98989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1991544" y="332656"/>
            <a:ext cx="9793088" cy="1039565"/>
          </a:xfrm>
        </p:spPr>
        <p:txBody>
          <a:bodyPr/>
          <a:lstStyle/>
          <a:p>
            <a:r>
              <a:rPr lang="en-GB" dirty="0"/>
              <a:t>Bulk vs single cell </a:t>
            </a:r>
            <a:r>
              <a:rPr lang="en-GB" dirty="0" err="1"/>
              <a:t>rna-seq</a:t>
            </a:r>
            <a:endParaRPr lang="en-GB" dirty="0"/>
          </a:p>
        </p:txBody>
      </p:sp>
      <p:sp>
        <p:nvSpPr>
          <p:cNvPr id="7" name="Rectangle 6">
            <a:extLst>
              <a:ext uri="{FF2B5EF4-FFF2-40B4-BE49-F238E27FC236}">
                <a16:creationId xmlns:a16="http://schemas.microsoft.com/office/drawing/2014/main" id="{37679645-DF3E-4E7C-9333-D0D301A236FB}"/>
              </a:ext>
            </a:extLst>
          </p:cNvPr>
          <p:cNvSpPr/>
          <p:nvPr/>
        </p:nvSpPr>
        <p:spPr>
          <a:xfrm>
            <a:off x="13008" y="3212976"/>
            <a:ext cx="2580760" cy="2031325"/>
          </a:xfrm>
          <a:prstGeom prst="rect">
            <a:avLst/>
          </a:prstGeom>
        </p:spPr>
        <p:txBody>
          <a:bodyPr wrap="square">
            <a:spAutoFit/>
          </a:bodyPr>
          <a:lstStyle/>
          <a:p>
            <a:pPr algn="ctr"/>
            <a:r>
              <a:rPr lang="en-GB" dirty="0"/>
              <a:t>Average expression level</a:t>
            </a:r>
          </a:p>
          <a:p>
            <a:pPr marL="285750" indent="-285750">
              <a:buFontTx/>
              <a:buChar char="-"/>
            </a:pPr>
            <a:r>
              <a:rPr lang="en-GB" dirty="0"/>
              <a:t>Comparative transcriptomics</a:t>
            </a:r>
          </a:p>
          <a:p>
            <a:pPr marL="285750" indent="-285750">
              <a:buFontTx/>
              <a:buChar char="-"/>
            </a:pPr>
            <a:r>
              <a:rPr lang="en-GB" dirty="0"/>
              <a:t>Disease biomarker</a:t>
            </a:r>
          </a:p>
          <a:p>
            <a:pPr marL="285750" indent="-285750">
              <a:buFontTx/>
              <a:buChar char="-"/>
            </a:pPr>
            <a:r>
              <a:rPr lang="en-GB" dirty="0"/>
              <a:t>Homogenous systems</a:t>
            </a:r>
          </a:p>
          <a:p>
            <a:endParaRPr lang="en-GB" dirty="0"/>
          </a:p>
          <a:p>
            <a:endParaRPr lang="en-GB" dirty="0"/>
          </a:p>
        </p:txBody>
      </p:sp>
      <p:sp>
        <p:nvSpPr>
          <p:cNvPr id="8" name="Rectangle 7">
            <a:extLst>
              <a:ext uri="{FF2B5EF4-FFF2-40B4-BE49-F238E27FC236}">
                <a16:creationId xmlns:a16="http://schemas.microsoft.com/office/drawing/2014/main" id="{C2B1B9A4-5692-4C90-A3F7-D208B82DFC23}"/>
              </a:ext>
            </a:extLst>
          </p:cNvPr>
          <p:cNvSpPr/>
          <p:nvPr/>
        </p:nvSpPr>
        <p:spPr>
          <a:xfrm>
            <a:off x="9611240" y="3388238"/>
            <a:ext cx="2580760" cy="2308324"/>
          </a:xfrm>
          <a:prstGeom prst="rect">
            <a:avLst/>
          </a:prstGeom>
        </p:spPr>
        <p:txBody>
          <a:bodyPr wrap="square">
            <a:spAutoFit/>
          </a:bodyPr>
          <a:lstStyle/>
          <a:p>
            <a:pPr algn="ctr"/>
            <a:r>
              <a:rPr lang="en-GB" dirty="0"/>
              <a:t>Separate populations</a:t>
            </a:r>
          </a:p>
          <a:p>
            <a:pPr marL="285750" indent="-285750">
              <a:buFont typeface="Arial" panose="020B0604020202020204" pitchFamily="34" charset="0"/>
              <a:buChar char="•"/>
            </a:pPr>
            <a:r>
              <a:rPr lang="en-GB" dirty="0"/>
              <a:t>- Define heterogeneity</a:t>
            </a:r>
          </a:p>
          <a:p>
            <a:pPr marL="285750" indent="-285750">
              <a:buFont typeface="Arial" panose="020B0604020202020204" pitchFamily="34" charset="0"/>
              <a:buChar char="•"/>
            </a:pPr>
            <a:r>
              <a:rPr lang="en-GB" dirty="0"/>
              <a:t>- Identify rare cell  populations</a:t>
            </a:r>
          </a:p>
          <a:p>
            <a:pPr marL="285750" indent="-285750">
              <a:buFont typeface="Arial" panose="020B0604020202020204" pitchFamily="34" charset="0"/>
              <a:buChar char="•"/>
            </a:pPr>
            <a:r>
              <a:rPr lang="en-GB" dirty="0"/>
              <a:t>- Cell population dynamics</a:t>
            </a:r>
          </a:p>
          <a:p>
            <a:endParaRPr lang="en-GB" dirty="0"/>
          </a:p>
          <a:p>
            <a:endParaRPr lang="en-GB" dirty="0"/>
          </a:p>
        </p:txBody>
      </p:sp>
      <p:pic>
        <p:nvPicPr>
          <p:cNvPr id="6" name="Picture 5">
            <a:extLst>
              <a:ext uri="{FF2B5EF4-FFF2-40B4-BE49-F238E27FC236}">
                <a16:creationId xmlns:a16="http://schemas.microsoft.com/office/drawing/2014/main" id="{0BC2034D-E14F-4E96-97F3-62A6C9F1F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664" y="1412776"/>
            <a:ext cx="6732840" cy="5065167"/>
          </a:xfrm>
          <a:prstGeom prst="rect">
            <a:avLst/>
          </a:prstGeom>
        </p:spPr>
      </p:pic>
    </p:spTree>
    <p:extLst>
      <p:ext uri="{BB962C8B-B14F-4D97-AF65-F5344CB8AC3E}">
        <p14:creationId xmlns:p14="http://schemas.microsoft.com/office/powerpoint/2010/main" val="304850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991544" y="220880"/>
            <a:ext cx="5256213" cy="1980542"/>
          </a:xfrm>
        </p:spPr>
        <p:txBody>
          <a:bodyPr/>
          <a:lstStyle/>
          <a:p>
            <a:r>
              <a:rPr lang="en-GB" dirty="0"/>
              <a:t>10x Genomics overview</a:t>
            </a:r>
          </a:p>
        </p:txBody>
      </p:sp>
      <p:pic>
        <p:nvPicPr>
          <p:cNvPr id="5" name="Picture 4">
            <a:extLst>
              <a:ext uri="{FF2B5EF4-FFF2-40B4-BE49-F238E27FC236}">
                <a16:creationId xmlns:a16="http://schemas.microsoft.com/office/drawing/2014/main" id="{DD6B6EA8-6A5D-4092-B41B-5BCE0937112E}"/>
              </a:ext>
            </a:extLst>
          </p:cNvPr>
          <p:cNvPicPr>
            <a:picLocks noChangeAspect="1"/>
          </p:cNvPicPr>
          <p:nvPr/>
        </p:nvPicPr>
        <p:blipFill>
          <a:blip r:embed="rId3"/>
          <a:stretch>
            <a:fillRect/>
          </a:stretch>
        </p:blipFill>
        <p:spPr>
          <a:xfrm>
            <a:off x="7512982" y="-27828"/>
            <a:ext cx="4495800" cy="6781800"/>
          </a:xfrm>
          <a:prstGeom prst="rect">
            <a:avLst/>
          </a:prstGeom>
        </p:spPr>
      </p:pic>
      <p:pic>
        <p:nvPicPr>
          <p:cNvPr id="10" name="Picture 9">
            <a:extLst>
              <a:ext uri="{FF2B5EF4-FFF2-40B4-BE49-F238E27FC236}">
                <a16:creationId xmlns:a16="http://schemas.microsoft.com/office/drawing/2014/main" id="{6A214A1F-A522-4FAD-BCB2-4B0C73C76CA1}"/>
              </a:ext>
            </a:extLst>
          </p:cNvPr>
          <p:cNvPicPr>
            <a:picLocks noChangeAspect="1"/>
          </p:cNvPicPr>
          <p:nvPr/>
        </p:nvPicPr>
        <p:blipFill>
          <a:blip r:embed="rId4"/>
          <a:stretch>
            <a:fillRect/>
          </a:stretch>
        </p:blipFill>
        <p:spPr>
          <a:xfrm>
            <a:off x="258547" y="3997611"/>
            <a:ext cx="3228975" cy="1838325"/>
          </a:xfrm>
          <a:prstGeom prst="rect">
            <a:avLst/>
          </a:prstGeom>
        </p:spPr>
      </p:pic>
      <p:pic>
        <p:nvPicPr>
          <p:cNvPr id="11" name="Picture 10">
            <a:extLst>
              <a:ext uri="{FF2B5EF4-FFF2-40B4-BE49-F238E27FC236}">
                <a16:creationId xmlns:a16="http://schemas.microsoft.com/office/drawing/2014/main" id="{1F0ADC3D-42BB-48F8-B910-84A59F575E9F}"/>
              </a:ext>
            </a:extLst>
          </p:cNvPr>
          <p:cNvPicPr>
            <a:picLocks noChangeAspect="1"/>
          </p:cNvPicPr>
          <p:nvPr/>
        </p:nvPicPr>
        <p:blipFill rotWithShape="1">
          <a:blip r:embed="rId5"/>
          <a:srcRect l="3068" r="44173" b="4325"/>
          <a:stretch/>
        </p:blipFill>
        <p:spPr>
          <a:xfrm>
            <a:off x="226544" y="1988840"/>
            <a:ext cx="3228976" cy="1197551"/>
          </a:xfrm>
          <a:prstGeom prst="rect">
            <a:avLst/>
          </a:prstGeom>
        </p:spPr>
      </p:pic>
      <p:sp>
        <p:nvSpPr>
          <p:cNvPr id="7" name="Rectangle 6">
            <a:extLst>
              <a:ext uri="{FF2B5EF4-FFF2-40B4-BE49-F238E27FC236}">
                <a16:creationId xmlns:a16="http://schemas.microsoft.com/office/drawing/2014/main" id="{217064E2-688A-416A-BF54-C75AA0641758}"/>
              </a:ext>
            </a:extLst>
          </p:cNvPr>
          <p:cNvSpPr/>
          <p:nvPr/>
        </p:nvSpPr>
        <p:spPr>
          <a:xfrm>
            <a:off x="5807968" y="6623774"/>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pic>
        <p:nvPicPr>
          <p:cNvPr id="6" name="Picture 5">
            <a:extLst>
              <a:ext uri="{FF2B5EF4-FFF2-40B4-BE49-F238E27FC236}">
                <a16:creationId xmlns:a16="http://schemas.microsoft.com/office/drawing/2014/main" id="{A3D923A0-86A1-48F3-8032-AF896790D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8337" y="3999410"/>
            <a:ext cx="2789482" cy="2637710"/>
          </a:xfrm>
          <a:prstGeom prst="rect">
            <a:avLst/>
          </a:prstGeom>
        </p:spPr>
      </p:pic>
      <p:pic>
        <p:nvPicPr>
          <p:cNvPr id="12" name="Picture 11">
            <a:extLst>
              <a:ext uri="{FF2B5EF4-FFF2-40B4-BE49-F238E27FC236}">
                <a16:creationId xmlns:a16="http://schemas.microsoft.com/office/drawing/2014/main" id="{749E1DD9-FBD1-4003-AA2A-C7759D8956B5}"/>
              </a:ext>
            </a:extLst>
          </p:cNvPr>
          <p:cNvPicPr/>
          <p:nvPr/>
        </p:nvPicPr>
        <p:blipFill>
          <a:blip r:embed="rId7"/>
          <a:stretch>
            <a:fillRect/>
          </a:stretch>
        </p:blipFill>
        <p:spPr>
          <a:xfrm>
            <a:off x="4588316" y="1646593"/>
            <a:ext cx="1861369" cy="2352817"/>
          </a:xfrm>
          <a:prstGeom prst="rect">
            <a:avLst/>
          </a:prstGeom>
        </p:spPr>
      </p:pic>
    </p:spTree>
    <p:extLst>
      <p:ext uri="{BB962C8B-B14F-4D97-AF65-F5344CB8AC3E}">
        <p14:creationId xmlns:p14="http://schemas.microsoft.com/office/powerpoint/2010/main" val="1971291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847528" y="310083"/>
            <a:ext cx="8964811" cy="1093873"/>
          </a:xfrm>
        </p:spPr>
        <p:txBody>
          <a:bodyPr/>
          <a:lstStyle/>
          <a:p>
            <a:r>
              <a:rPr lang="en-GB" dirty="0"/>
              <a:t>10x Genomics libraries</a:t>
            </a:r>
          </a:p>
        </p:txBody>
      </p:sp>
      <p:sp>
        <p:nvSpPr>
          <p:cNvPr id="6" name="Rectangle 5">
            <a:extLst>
              <a:ext uri="{FF2B5EF4-FFF2-40B4-BE49-F238E27FC236}">
                <a16:creationId xmlns:a16="http://schemas.microsoft.com/office/drawing/2014/main" id="{95757D97-3AA7-4D1A-9899-A76B287C2F66}"/>
              </a:ext>
            </a:extLst>
          </p:cNvPr>
          <p:cNvSpPr/>
          <p:nvPr/>
        </p:nvSpPr>
        <p:spPr>
          <a:xfrm>
            <a:off x="4727848" y="4159274"/>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graphicFrame>
        <p:nvGraphicFramePr>
          <p:cNvPr id="7" name="Table 6">
            <a:extLst>
              <a:ext uri="{FF2B5EF4-FFF2-40B4-BE49-F238E27FC236}">
                <a16:creationId xmlns:a16="http://schemas.microsoft.com/office/drawing/2014/main" id="{E149FBB9-298E-466E-80C1-E385463DA3D9}"/>
              </a:ext>
            </a:extLst>
          </p:cNvPr>
          <p:cNvGraphicFramePr>
            <a:graphicFrameLocks noGrp="1"/>
          </p:cNvGraphicFramePr>
          <p:nvPr>
            <p:extLst>
              <p:ext uri="{D42A27DB-BD31-4B8C-83A1-F6EECF244321}">
                <p14:modId xmlns:p14="http://schemas.microsoft.com/office/powerpoint/2010/main" val="1813149406"/>
              </p:ext>
            </p:extLst>
          </p:nvPr>
        </p:nvGraphicFramePr>
        <p:xfrm>
          <a:off x="3577152" y="4543489"/>
          <a:ext cx="7235187" cy="2103120"/>
        </p:xfrm>
        <a:graphic>
          <a:graphicData uri="http://schemas.openxmlformats.org/drawingml/2006/table">
            <a:tbl>
              <a:tblPr firstRow="1" bandRow="1">
                <a:tableStyleId>{5C22544A-7EE6-4342-B048-85BDC9FD1C3A}</a:tableStyleId>
              </a:tblPr>
              <a:tblGrid>
                <a:gridCol w="2411729">
                  <a:extLst>
                    <a:ext uri="{9D8B030D-6E8A-4147-A177-3AD203B41FA5}">
                      <a16:colId xmlns:a16="http://schemas.microsoft.com/office/drawing/2014/main" val="3973845196"/>
                    </a:ext>
                  </a:extLst>
                </a:gridCol>
                <a:gridCol w="2411729">
                  <a:extLst>
                    <a:ext uri="{9D8B030D-6E8A-4147-A177-3AD203B41FA5}">
                      <a16:colId xmlns:a16="http://schemas.microsoft.com/office/drawing/2014/main" val="2822528332"/>
                    </a:ext>
                  </a:extLst>
                </a:gridCol>
                <a:gridCol w="2411729">
                  <a:extLst>
                    <a:ext uri="{9D8B030D-6E8A-4147-A177-3AD203B41FA5}">
                      <a16:colId xmlns:a16="http://schemas.microsoft.com/office/drawing/2014/main" val="2042558149"/>
                    </a:ext>
                  </a:extLst>
                </a:gridCol>
              </a:tblGrid>
              <a:tr h="0">
                <a:tc>
                  <a:txBody>
                    <a:bodyPr/>
                    <a:lstStyle/>
                    <a:p>
                      <a:r>
                        <a:rPr lang="en-GB" dirty="0"/>
                        <a:t>Sequencing  Read</a:t>
                      </a:r>
                    </a:p>
                  </a:txBody>
                  <a:tcPr/>
                </a:tc>
                <a:tc>
                  <a:txBody>
                    <a:bodyPr/>
                    <a:lstStyle/>
                    <a:p>
                      <a:r>
                        <a:rPr lang="en-GB" dirty="0"/>
                        <a:t>Description</a:t>
                      </a:r>
                    </a:p>
                  </a:txBody>
                  <a:tcPr/>
                </a:tc>
                <a:tc>
                  <a:txBody>
                    <a:bodyPr/>
                    <a:lstStyle/>
                    <a:p>
                      <a:r>
                        <a:rPr lang="en-GB" dirty="0"/>
                        <a:t>Number of cycles</a:t>
                      </a:r>
                    </a:p>
                  </a:txBody>
                  <a:tcPr/>
                </a:tc>
                <a:extLst>
                  <a:ext uri="{0D108BD9-81ED-4DB2-BD59-A6C34878D82A}">
                    <a16:rowId xmlns:a16="http://schemas.microsoft.com/office/drawing/2014/main" val="129792811"/>
                  </a:ext>
                </a:extLst>
              </a:tr>
              <a:tr h="553067">
                <a:tc>
                  <a:txBody>
                    <a:bodyPr/>
                    <a:lstStyle/>
                    <a:p>
                      <a:r>
                        <a:rPr lang="en-GB" dirty="0"/>
                        <a:t>Read1</a:t>
                      </a:r>
                    </a:p>
                  </a:txBody>
                  <a:tcPr/>
                </a:tc>
                <a:tc>
                  <a:txBody>
                    <a:bodyPr/>
                    <a:lstStyle/>
                    <a:p>
                      <a:r>
                        <a:rPr lang="en-GB" dirty="0"/>
                        <a:t>10x Barcode Read (Cell) + </a:t>
                      </a:r>
                      <a:r>
                        <a:rPr lang="en-GB" dirty="0" err="1"/>
                        <a:t>Randomer</a:t>
                      </a:r>
                      <a:r>
                        <a:rPr lang="en-GB" dirty="0"/>
                        <a:t> Read (UMI)</a:t>
                      </a:r>
                    </a:p>
                  </a:txBody>
                  <a:tcPr/>
                </a:tc>
                <a:tc>
                  <a:txBody>
                    <a:bodyPr/>
                    <a:lstStyle/>
                    <a:p>
                      <a:r>
                        <a:rPr lang="en-GB" dirty="0"/>
                        <a:t>28bp</a:t>
                      </a:r>
                    </a:p>
                  </a:txBody>
                  <a:tcPr/>
                </a:tc>
                <a:extLst>
                  <a:ext uri="{0D108BD9-81ED-4DB2-BD59-A6C34878D82A}">
                    <a16:rowId xmlns:a16="http://schemas.microsoft.com/office/drawing/2014/main" val="1978232388"/>
                  </a:ext>
                </a:extLst>
              </a:tr>
              <a:tr h="316038">
                <a:tc>
                  <a:txBody>
                    <a:bodyPr/>
                    <a:lstStyle/>
                    <a:p>
                      <a:r>
                        <a:rPr lang="en-GB" dirty="0"/>
                        <a:t>i7 index</a:t>
                      </a:r>
                    </a:p>
                  </a:txBody>
                  <a:tcPr/>
                </a:tc>
                <a:tc>
                  <a:txBody>
                    <a:bodyPr/>
                    <a:lstStyle/>
                    <a:p>
                      <a:r>
                        <a:rPr lang="en-GB" dirty="0"/>
                        <a:t>Sample index read</a:t>
                      </a:r>
                    </a:p>
                  </a:txBody>
                  <a:tcPr/>
                </a:tc>
                <a:tc>
                  <a:txBody>
                    <a:bodyPr/>
                    <a:lstStyle/>
                    <a:p>
                      <a:r>
                        <a:rPr lang="en-GB" dirty="0"/>
                        <a:t>10bp</a:t>
                      </a:r>
                    </a:p>
                  </a:txBody>
                  <a:tcPr/>
                </a:tc>
                <a:extLst>
                  <a:ext uri="{0D108BD9-81ED-4DB2-BD59-A6C34878D82A}">
                    <a16:rowId xmlns:a16="http://schemas.microsoft.com/office/drawing/2014/main" val="2149864064"/>
                  </a:ext>
                </a:extLst>
              </a:tr>
              <a:tr h="316038">
                <a:tc>
                  <a:txBody>
                    <a:bodyPr/>
                    <a:lstStyle/>
                    <a:p>
                      <a:r>
                        <a:rPr lang="en-GB" dirty="0"/>
                        <a:t>i5 index</a:t>
                      </a:r>
                    </a:p>
                  </a:txBody>
                  <a:tcPr/>
                </a:tc>
                <a:tc>
                  <a:txBody>
                    <a:bodyPr/>
                    <a:lstStyle/>
                    <a:p>
                      <a:r>
                        <a:rPr lang="en-GB" dirty="0"/>
                        <a:t>Sample index read</a:t>
                      </a:r>
                    </a:p>
                  </a:txBody>
                  <a:tcPr/>
                </a:tc>
                <a:tc>
                  <a:txBody>
                    <a:bodyPr/>
                    <a:lstStyle/>
                    <a:p>
                      <a:r>
                        <a:rPr lang="en-GB" dirty="0"/>
                        <a:t>10bp</a:t>
                      </a:r>
                    </a:p>
                  </a:txBody>
                  <a:tcPr/>
                </a:tc>
                <a:extLst>
                  <a:ext uri="{0D108BD9-81ED-4DB2-BD59-A6C34878D82A}">
                    <a16:rowId xmlns:a16="http://schemas.microsoft.com/office/drawing/2014/main" val="3728961458"/>
                  </a:ext>
                </a:extLst>
              </a:tr>
              <a:tr h="316038">
                <a:tc>
                  <a:txBody>
                    <a:bodyPr/>
                    <a:lstStyle/>
                    <a:p>
                      <a:r>
                        <a:rPr lang="en-GB" dirty="0"/>
                        <a:t>Read2</a:t>
                      </a:r>
                    </a:p>
                  </a:txBody>
                  <a:tcPr/>
                </a:tc>
                <a:tc>
                  <a:txBody>
                    <a:bodyPr/>
                    <a:lstStyle/>
                    <a:p>
                      <a:r>
                        <a:rPr lang="en-GB" dirty="0"/>
                        <a:t>Insert Read </a:t>
                      </a:r>
                      <a:r>
                        <a:rPr lang="en-GB"/>
                        <a:t>(Transcript)</a:t>
                      </a:r>
                      <a:endParaRPr lang="en-GB" dirty="0"/>
                    </a:p>
                  </a:txBody>
                  <a:tcPr/>
                </a:tc>
                <a:tc>
                  <a:txBody>
                    <a:bodyPr/>
                    <a:lstStyle/>
                    <a:p>
                      <a:r>
                        <a:rPr lang="en-GB" dirty="0"/>
                        <a:t>90bp</a:t>
                      </a:r>
                    </a:p>
                  </a:txBody>
                  <a:tcPr/>
                </a:tc>
                <a:extLst>
                  <a:ext uri="{0D108BD9-81ED-4DB2-BD59-A6C34878D82A}">
                    <a16:rowId xmlns:a16="http://schemas.microsoft.com/office/drawing/2014/main" val="2156552540"/>
                  </a:ext>
                </a:extLst>
              </a:tr>
            </a:tbl>
          </a:graphicData>
        </a:graphic>
      </p:graphicFrame>
      <p:pic>
        <p:nvPicPr>
          <p:cNvPr id="8" name="Picture 7">
            <a:extLst>
              <a:ext uri="{FF2B5EF4-FFF2-40B4-BE49-F238E27FC236}">
                <a16:creationId xmlns:a16="http://schemas.microsoft.com/office/drawing/2014/main" id="{36C0AA60-8DC3-4F01-A41F-5CF9EA451C3A}"/>
              </a:ext>
            </a:extLst>
          </p:cNvPr>
          <p:cNvPicPr>
            <a:picLocks noChangeAspect="1"/>
          </p:cNvPicPr>
          <p:nvPr/>
        </p:nvPicPr>
        <p:blipFill rotWithShape="1">
          <a:blip r:embed="rId2"/>
          <a:srcRect l="11642" r="18495" b="16346"/>
          <a:stretch/>
        </p:blipFill>
        <p:spPr>
          <a:xfrm>
            <a:off x="192776" y="4337701"/>
            <a:ext cx="2952328" cy="1602003"/>
          </a:xfrm>
          <a:prstGeom prst="rect">
            <a:avLst/>
          </a:prstGeom>
        </p:spPr>
      </p:pic>
      <p:pic>
        <p:nvPicPr>
          <p:cNvPr id="5" name="Picture 4">
            <a:extLst>
              <a:ext uri="{FF2B5EF4-FFF2-40B4-BE49-F238E27FC236}">
                <a16:creationId xmlns:a16="http://schemas.microsoft.com/office/drawing/2014/main" id="{4856B902-D028-4BE7-A708-C8BFBC2E3E91}"/>
              </a:ext>
            </a:extLst>
          </p:cNvPr>
          <p:cNvPicPr>
            <a:picLocks noChangeAspect="1"/>
          </p:cNvPicPr>
          <p:nvPr/>
        </p:nvPicPr>
        <p:blipFill>
          <a:blip r:embed="rId3"/>
          <a:stretch>
            <a:fillRect/>
          </a:stretch>
        </p:blipFill>
        <p:spPr>
          <a:xfrm>
            <a:off x="767408" y="1446086"/>
            <a:ext cx="5393865" cy="2435720"/>
          </a:xfrm>
          <a:prstGeom prst="rect">
            <a:avLst/>
          </a:prstGeom>
        </p:spPr>
      </p:pic>
      <p:pic>
        <p:nvPicPr>
          <p:cNvPr id="9" name="Picture 8">
            <a:extLst>
              <a:ext uri="{FF2B5EF4-FFF2-40B4-BE49-F238E27FC236}">
                <a16:creationId xmlns:a16="http://schemas.microsoft.com/office/drawing/2014/main" id="{D21294E7-678A-47CD-AF2F-0B6D4E2546F1}"/>
              </a:ext>
            </a:extLst>
          </p:cNvPr>
          <p:cNvPicPr>
            <a:picLocks noChangeAspect="1"/>
          </p:cNvPicPr>
          <p:nvPr/>
        </p:nvPicPr>
        <p:blipFill>
          <a:blip r:embed="rId4"/>
          <a:stretch>
            <a:fillRect/>
          </a:stretch>
        </p:blipFill>
        <p:spPr>
          <a:xfrm>
            <a:off x="6312422" y="1213695"/>
            <a:ext cx="4950868" cy="2877108"/>
          </a:xfrm>
          <a:prstGeom prst="rect">
            <a:avLst/>
          </a:prstGeom>
        </p:spPr>
      </p:pic>
    </p:spTree>
    <p:extLst>
      <p:ext uri="{BB962C8B-B14F-4D97-AF65-F5344CB8AC3E}">
        <p14:creationId xmlns:p14="http://schemas.microsoft.com/office/powerpoint/2010/main" val="2168410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775520" y="449571"/>
            <a:ext cx="8856984" cy="687881"/>
          </a:xfrm>
        </p:spPr>
        <p:txBody>
          <a:bodyPr/>
          <a:lstStyle/>
          <a:p>
            <a:r>
              <a:rPr lang="en-GB" dirty="0" err="1"/>
              <a:t>Multiomics</a:t>
            </a:r>
            <a:r>
              <a:rPr lang="en-GB" dirty="0"/>
              <a:t> Age</a:t>
            </a:r>
          </a:p>
        </p:txBody>
      </p:sp>
      <p:sp>
        <p:nvSpPr>
          <p:cNvPr id="8" name="Rectangle 7">
            <a:extLst>
              <a:ext uri="{FF2B5EF4-FFF2-40B4-BE49-F238E27FC236}">
                <a16:creationId xmlns:a16="http://schemas.microsoft.com/office/drawing/2014/main" id="{2C4C128E-5991-4293-A91B-2F5FCC8400C7}"/>
              </a:ext>
            </a:extLst>
          </p:cNvPr>
          <p:cNvSpPr/>
          <p:nvPr/>
        </p:nvSpPr>
        <p:spPr>
          <a:xfrm>
            <a:off x="5340938" y="4768089"/>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pic>
        <p:nvPicPr>
          <p:cNvPr id="4" name="Picture 3">
            <a:extLst>
              <a:ext uri="{FF2B5EF4-FFF2-40B4-BE49-F238E27FC236}">
                <a16:creationId xmlns:a16="http://schemas.microsoft.com/office/drawing/2014/main" id="{E3DF9F50-C2C1-4638-B0DC-0CDD85509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80" y="1916832"/>
            <a:ext cx="6336704" cy="3589429"/>
          </a:xfrm>
          <a:prstGeom prst="rect">
            <a:avLst/>
          </a:prstGeom>
        </p:spPr>
      </p:pic>
      <p:pic>
        <p:nvPicPr>
          <p:cNvPr id="5" name="Picture 4">
            <a:extLst>
              <a:ext uri="{FF2B5EF4-FFF2-40B4-BE49-F238E27FC236}">
                <a16:creationId xmlns:a16="http://schemas.microsoft.com/office/drawing/2014/main" id="{5AA0C5F4-D61D-4A9B-A953-A46B48E2A71A}"/>
              </a:ext>
            </a:extLst>
          </p:cNvPr>
          <p:cNvPicPr>
            <a:picLocks noChangeAspect="1"/>
          </p:cNvPicPr>
          <p:nvPr/>
        </p:nvPicPr>
        <p:blipFill>
          <a:blip r:embed="rId4"/>
          <a:stretch>
            <a:fillRect/>
          </a:stretch>
        </p:blipFill>
        <p:spPr>
          <a:xfrm>
            <a:off x="6530128" y="1340768"/>
            <a:ext cx="5686552" cy="2076356"/>
          </a:xfrm>
          <a:prstGeom prst="rect">
            <a:avLst/>
          </a:prstGeom>
        </p:spPr>
      </p:pic>
      <p:pic>
        <p:nvPicPr>
          <p:cNvPr id="1026" name="Picture 2" descr="Fig. 3">
            <a:extLst>
              <a:ext uri="{FF2B5EF4-FFF2-40B4-BE49-F238E27FC236}">
                <a16:creationId xmlns:a16="http://schemas.microsoft.com/office/drawing/2014/main" id="{B1A0EE3B-484E-445A-8169-97E301D1B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7253" y="3777925"/>
            <a:ext cx="4727379" cy="26034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96334E0-1754-4C23-979C-60D591C7F5B1}"/>
              </a:ext>
            </a:extLst>
          </p:cNvPr>
          <p:cNvSpPr/>
          <p:nvPr/>
        </p:nvSpPr>
        <p:spPr>
          <a:xfrm>
            <a:off x="8472264" y="6447667"/>
            <a:ext cx="3480048" cy="261610"/>
          </a:xfrm>
          <a:prstGeom prst="rect">
            <a:avLst/>
          </a:prstGeom>
        </p:spPr>
        <p:txBody>
          <a:bodyPr wrap="square">
            <a:spAutoFit/>
          </a:bodyPr>
          <a:lstStyle/>
          <a:p>
            <a:r>
              <a:rPr lang="es-ES" sz="1100" dirty="0">
                <a:solidFill>
                  <a:schemeClr val="accent6">
                    <a:lumMod val="75000"/>
                  </a:schemeClr>
                </a:solidFill>
                <a:latin typeface="+mj-lt"/>
              </a:rPr>
              <a:t>Kashima Y et al. </a:t>
            </a:r>
            <a:r>
              <a:rPr lang="es-ES" sz="1100" dirty="0" err="1">
                <a:solidFill>
                  <a:schemeClr val="accent6">
                    <a:lumMod val="75000"/>
                  </a:schemeClr>
                </a:solidFill>
                <a:latin typeface="+mj-lt"/>
              </a:rPr>
              <a:t>Exp</a:t>
            </a:r>
            <a:r>
              <a:rPr lang="es-ES" sz="1100" dirty="0">
                <a:solidFill>
                  <a:schemeClr val="accent6">
                    <a:lumMod val="75000"/>
                  </a:schemeClr>
                </a:solidFill>
                <a:latin typeface="+mj-lt"/>
              </a:rPr>
              <a:t> Mol </a:t>
            </a:r>
            <a:r>
              <a:rPr lang="es-ES" sz="1100" dirty="0" err="1">
                <a:solidFill>
                  <a:schemeClr val="accent6">
                    <a:lumMod val="75000"/>
                  </a:schemeClr>
                </a:solidFill>
                <a:latin typeface="+mj-lt"/>
              </a:rPr>
              <a:t>Med</a:t>
            </a:r>
            <a:r>
              <a:rPr lang="es-ES" sz="1100" dirty="0">
                <a:solidFill>
                  <a:schemeClr val="accent6">
                    <a:lumMod val="75000"/>
                  </a:schemeClr>
                </a:solidFill>
                <a:latin typeface="+mj-lt"/>
              </a:rPr>
              <a:t> 52, 1419–1427 (2020)</a:t>
            </a:r>
            <a:endParaRPr lang="en-GB" sz="1100" dirty="0">
              <a:solidFill>
                <a:schemeClr val="accent6">
                  <a:lumMod val="75000"/>
                </a:schemeClr>
              </a:solidFill>
              <a:latin typeface="+mj-lt"/>
            </a:endParaRPr>
          </a:p>
        </p:txBody>
      </p:sp>
    </p:spTree>
    <p:extLst>
      <p:ext uri="{BB962C8B-B14F-4D97-AF65-F5344CB8AC3E}">
        <p14:creationId xmlns:p14="http://schemas.microsoft.com/office/powerpoint/2010/main" val="2743525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559496" y="566894"/>
            <a:ext cx="7200800" cy="557850"/>
          </a:xfrm>
        </p:spPr>
        <p:txBody>
          <a:bodyPr/>
          <a:lstStyle/>
          <a:p>
            <a:r>
              <a:rPr lang="en-GB" dirty="0"/>
              <a:t>CITE-SEQ</a:t>
            </a:r>
          </a:p>
        </p:txBody>
      </p:sp>
      <p:pic>
        <p:nvPicPr>
          <p:cNvPr id="6" name="Picture 5">
            <a:extLst>
              <a:ext uri="{FF2B5EF4-FFF2-40B4-BE49-F238E27FC236}">
                <a16:creationId xmlns:a16="http://schemas.microsoft.com/office/drawing/2014/main" id="{78F0CE3F-8E5C-46B6-9179-98E6DB694C9C}"/>
              </a:ext>
            </a:extLst>
          </p:cNvPr>
          <p:cNvPicPr>
            <a:picLocks noChangeAspect="1"/>
          </p:cNvPicPr>
          <p:nvPr/>
        </p:nvPicPr>
        <p:blipFill rotWithShape="1">
          <a:blip r:embed="rId2">
            <a:extLst>
              <a:ext uri="{28A0092B-C50C-407E-A947-70E740481C1C}">
                <a14:useLocalDpi xmlns:a14="http://schemas.microsoft.com/office/drawing/2010/main" val="0"/>
              </a:ext>
            </a:extLst>
          </a:blip>
          <a:srcRect b="8049"/>
          <a:stretch/>
        </p:blipFill>
        <p:spPr>
          <a:xfrm>
            <a:off x="709678" y="3004388"/>
            <a:ext cx="4267201" cy="2958103"/>
          </a:xfrm>
          <a:prstGeom prst="rect">
            <a:avLst/>
          </a:prstGeom>
        </p:spPr>
      </p:pic>
      <p:sp>
        <p:nvSpPr>
          <p:cNvPr id="10" name="Rectangle 9">
            <a:extLst>
              <a:ext uri="{FF2B5EF4-FFF2-40B4-BE49-F238E27FC236}">
                <a16:creationId xmlns:a16="http://schemas.microsoft.com/office/drawing/2014/main" id="{DDFD40A5-1C69-4899-8CFF-3A16A5C8DC07}"/>
              </a:ext>
            </a:extLst>
          </p:cNvPr>
          <p:cNvSpPr/>
          <p:nvPr/>
        </p:nvSpPr>
        <p:spPr>
          <a:xfrm>
            <a:off x="3600867" y="5962491"/>
            <a:ext cx="1367682" cy="261610"/>
          </a:xfrm>
          <a:prstGeom prst="rect">
            <a:avLst/>
          </a:prstGeom>
        </p:spPr>
        <p:txBody>
          <a:bodyPr wrap="none">
            <a:spAutoFit/>
          </a:bodyPr>
          <a:lstStyle/>
          <a:p>
            <a:r>
              <a:rPr lang="en-GB" sz="1100" dirty="0">
                <a:solidFill>
                  <a:schemeClr val="accent6">
                    <a:lumMod val="75000"/>
                  </a:schemeClr>
                </a:solidFill>
              </a:rPr>
              <a:t>Source: cite-seq.com</a:t>
            </a:r>
          </a:p>
        </p:txBody>
      </p:sp>
      <p:pic>
        <p:nvPicPr>
          <p:cNvPr id="13314" name="Picture 2" descr="https://www.ncbi.nlm.nih.gov/pmc/articles/instance/5669064/bin/nihms891423f3.jpg">
            <a:extLst>
              <a:ext uri="{FF2B5EF4-FFF2-40B4-BE49-F238E27FC236}">
                <a16:creationId xmlns:a16="http://schemas.microsoft.com/office/drawing/2014/main" id="{78CFF80E-7463-465A-B44A-216398FF5B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50" b="47900"/>
          <a:stretch/>
        </p:blipFill>
        <p:spPr bwMode="auto">
          <a:xfrm>
            <a:off x="5249988" y="1196752"/>
            <a:ext cx="6644263" cy="446449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02FD9B5-2333-4F48-A8B5-3090AF5154EB}"/>
              </a:ext>
            </a:extLst>
          </p:cNvPr>
          <p:cNvSpPr/>
          <p:nvPr/>
        </p:nvSpPr>
        <p:spPr>
          <a:xfrm>
            <a:off x="9336360" y="5831686"/>
            <a:ext cx="6096000" cy="261610"/>
          </a:xfrm>
          <a:prstGeom prst="rect">
            <a:avLst/>
          </a:prstGeom>
        </p:spPr>
        <p:txBody>
          <a:bodyPr>
            <a:spAutoFit/>
          </a:bodyPr>
          <a:lstStyle/>
          <a:p>
            <a:r>
              <a:rPr lang="en-GB" sz="1100" dirty="0">
                <a:solidFill>
                  <a:schemeClr val="accent6">
                    <a:lumMod val="75000"/>
                  </a:schemeClr>
                </a:solidFill>
                <a:latin typeface="+mj-lt"/>
              </a:rPr>
              <a:t>Source: </a:t>
            </a:r>
            <a:r>
              <a:rPr lang="en-GB" sz="1100" dirty="0" err="1">
                <a:solidFill>
                  <a:schemeClr val="accent6">
                    <a:lumMod val="75000"/>
                  </a:schemeClr>
                </a:solidFill>
                <a:latin typeface="+mj-lt"/>
              </a:rPr>
              <a:t>Stoeckius</a:t>
            </a:r>
            <a:r>
              <a:rPr lang="en-GB" sz="1100" dirty="0">
                <a:solidFill>
                  <a:schemeClr val="accent6">
                    <a:lumMod val="75000"/>
                  </a:schemeClr>
                </a:solidFill>
                <a:latin typeface="+mj-lt"/>
              </a:rPr>
              <a:t> et al. </a:t>
            </a:r>
            <a:r>
              <a:rPr lang="en-GB" sz="1100" i="1" dirty="0">
                <a:solidFill>
                  <a:schemeClr val="accent6">
                    <a:lumMod val="75000"/>
                  </a:schemeClr>
                </a:solidFill>
                <a:latin typeface="+mj-lt"/>
              </a:rPr>
              <a:t>Nat Methods</a:t>
            </a:r>
            <a:r>
              <a:rPr lang="en-GB" sz="1100" dirty="0">
                <a:solidFill>
                  <a:schemeClr val="accent6">
                    <a:lumMod val="75000"/>
                  </a:schemeClr>
                </a:solidFill>
                <a:latin typeface="+mj-lt"/>
              </a:rPr>
              <a:t>. (2017)</a:t>
            </a:r>
          </a:p>
        </p:txBody>
      </p:sp>
      <p:sp>
        <p:nvSpPr>
          <p:cNvPr id="13" name="Rectangle 12">
            <a:extLst>
              <a:ext uri="{FF2B5EF4-FFF2-40B4-BE49-F238E27FC236}">
                <a16:creationId xmlns:a16="http://schemas.microsoft.com/office/drawing/2014/main" id="{C457AC00-15E7-4C11-BFAF-4EF1BB2B0D1A}"/>
              </a:ext>
            </a:extLst>
          </p:cNvPr>
          <p:cNvSpPr/>
          <p:nvPr/>
        </p:nvSpPr>
        <p:spPr>
          <a:xfrm>
            <a:off x="695400" y="1340768"/>
            <a:ext cx="4680519" cy="1477328"/>
          </a:xfrm>
          <a:prstGeom prst="rect">
            <a:avLst/>
          </a:prstGeom>
        </p:spPr>
        <p:txBody>
          <a:bodyPr wrap="square">
            <a:spAutoFit/>
          </a:bodyPr>
          <a:lstStyle/>
          <a:p>
            <a:r>
              <a:rPr lang="en-GB" dirty="0"/>
              <a:t>- Cellular Indexing of Transcriptomes and Epitopes by Sequencing</a:t>
            </a:r>
          </a:p>
          <a:p>
            <a:r>
              <a:rPr lang="en-GB" dirty="0"/>
              <a:t>- CITE-</a:t>
            </a:r>
            <a:r>
              <a:rPr lang="en-GB" dirty="0" err="1"/>
              <a:t>seq</a:t>
            </a:r>
            <a:r>
              <a:rPr lang="en-GB" dirty="0"/>
              <a:t> uses DNA-barcoded antibodies to convert detection of proteins into a quantitative, </a:t>
            </a:r>
            <a:r>
              <a:rPr lang="en-GB" dirty="0" err="1"/>
              <a:t>sequenceable</a:t>
            </a:r>
            <a:r>
              <a:rPr lang="en-GB" dirty="0"/>
              <a:t> readout</a:t>
            </a:r>
            <a:endParaRPr lang="en-GB" dirty="0">
              <a:solidFill>
                <a:srgbClr val="FF0000"/>
              </a:solidFill>
            </a:endParaRPr>
          </a:p>
        </p:txBody>
      </p:sp>
      <p:sp>
        <p:nvSpPr>
          <p:cNvPr id="8" name="Rectangle 7">
            <a:extLst>
              <a:ext uri="{FF2B5EF4-FFF2-40B4-BE49-F238E27FC236}">
                <a16:creationId xmlns:a16="http://schemas.microsoft.com/office/drawing/2014/main" id="{BA87F71F-B419-4592-B2F4-7AC68F8E5F26}"/>
              </a:ext>
            </a:extLst>
          </p:cNvPr>
          <p:cNvSpPr/>
          <p:nvPr/>
        </p:nvSpPr>
        <p:spPr>
          <a:xfrm>
            <a:off x="5527808" y="5623936"/>
            <a:ext cx="4680519" cy="1200329"/>
          </a:xfrm>
          <a:prstGeom prst="rect">
            <a:avLst/>
          </a:prstGeom>
        </p:spPr>
        <p:txBody>
          <a:bodyPr wrap="square">
            <a:spAutoFit/>
          </a:bodyPr>
          <a:lstStyle/>
          <a:p>
            <a:r>
              <a:rPr lang="en-GB" dirty="0" err="1">
                <a:solidFill>
                  <a:schemeClr val="accent6">
                    <a:lumMod val="10000"/>
                  </a:schemeClr>
                </a:solidFill>
              </a:rPr>
              <a:t>BioLegend</a:t>
            </a:r>
            <a:r>
              <a:rPr lang="en-GB" dirty="0">
                <a:solidFill>
                  <a:schemeClr val="accent6">
                    <a:lumMod val="10000"/>
                  </a:schemeClr>
                </a:solidFill>
              </a:rPr>
              <a:t> solutions:</a:t>
            </a:r>
          </a:p>
          <a:p>
            <a:r>
              <a:rPr lang="en-GB" dirty="0" err="1">
                <a:solidFill>
                  <a:schemeClr val="accent6">
                    <a:lumMod val="10000"/>
                  </a:schemeClr>
                </a:solidFill>
              </a:rPr>
              <a:t>TotalSeq</a:t>
            </a:r>
            <a:r>
              <a:rPr lang="en-GB" dirty="0">
                <a:solidFill>
                  <a:schemeClr val="accent6">
                    <a:lumMod val="10000"/>
                  </a:schemeClr>
                </a:solidFill>
              </a:rPr>
              <a:t>-A – Poly(dT) based system</a:t>
            </a:r>
          </a:p>
          <a:p>
            <a:r>
              <a:rPr lang="en-GB" dirty="0" err="1">
                <a:solidFill>
                  <a:schemeClr val="accent6">
                    <a:lumMod val="10000"/>
                  </a:schemeClr>
                </a:solidFill>
              </a:rPr>
              <a:t>TotalSeq</a:t>
            </a:r>
            <a:r>
              <a:rPr lang="en-GB" dirty="0">
                <a:solidFill>
                  <a:schemeClr val="accent6">
                    <a:lumMod val="10000"/>
                  </a:schemeClr>
                </a:solidFill>
              </a:rPr>
              <a:t>-B – 3’ v3.1 Feature barcode</a:t>
            </a:r>
          </a:p>
          <a:p>
            <a:r>
              <a:rPr lang="en-GB" dirty="0" err="1">
                <a:solidFill>
                  <a:schemeClr val="accent6">
                    <a:lumMod val="10000"/>
                  </a:schemeClr>
                </a:solidFill>
              </a:rPr>
              <a:t>TotalSeq</a:t>
            </a:r>
            <a:r>
              <a:rPr lang="en-GB" dirty="0">
                <a:solidFill>
                  <a:schemeClr val="accent6">
                    <a:lumMod val="10000"/>
                  </a:schemeClr>
                </a:solidFill>
              </a:rPr>
              <a:t>-C – 5’ v2.0 </a:t>
            </a:r>
          </a:p>
        </p:txBody>
      </p:sp>
    </p:spTree>
    <p:extLst>
      <p:ext uri="{BB962C8B-B14F-4D97-AF65-F5344CB8AC3E}">
        <p14:creationId xmlns:p14="http://schemas.microsoft.com/office/powerpoint/2010/main" val="1182335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2176165" y="248215"/>
            <a:ext cx="5256213" cy="829775"/>
          </a:xfrm>
        </p:spPr>
        <p:txBody>
          <a:bodyPr/>
          <a:lstStyle/>
          <a:p>
            <a:r>
              <a:rPr lang="en-GB" dirty="0"/>
              <a:t>CELL hashing</a:t>
            </a:r>
          </a:p>
        </p:txBody>
      </p:sp>
      <p:pic>
        <p:nvPicPr>
          <p:cNvPr id="9" name="Picture 8">
            <a:extLst>
              <a:ext uri="{FF2B5EF4-FFF2-40B4-BE49-F238E27FC236}">
                <a16:creationId xmlns:a16="http://schemas.microsoft.com/office/drawing/2014/main" id="{0FD4144D-470E-4EF7-A847-DEC514121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323" y="5237358"/>
            <a:ext cx="4288212" cy="1620642"/>
          </a:xfrm>
          <a:prstGeom prst="rect">
            <a:avLst/>
          </a:prstGeom>
        </p:spPr>
      </p:pic>
      <p:pic>
        <p:nvPicPr>
          <p:cNvPr id="10" name="Picture 9">
            <a:extLst>
              <a:ext uri="{FF2B5EF4-FFF2-40B4-BE49-F238E27FC236}">
                <a16:creationId xmlns:a16="http://schemas.microsoft.com/office/drawing/2014/main" id="{4DEC9ECB-D6C6-4008-8D71-9E2D25A53C9F}"/>
              </a:ext>
            </a:extLst>
          </p:cNvPr>
          <p:cNvPicPr>
            <a:picLocks noChangeAspect="1"/>
          </p:cNvPicPr>
          <p:nvPr/>
        </p:nvPicPr>
        <p:blipFill>
          <a:blip r:embed="rId3"/>
          <a:stretch>
            <a:fillRect/>
          </a:stretch>
        </p:blipFill>
        <p:spPr>
          <a:xfrm>
            <a:off x="8135915" y="3212976"/>
            <a:ext cx="3947598" cy="2705845"/>
          </a:xfrm>
          <a:prstGeom prst="rect">
            <a:avLst/>
          </a:prstGeom>
        </p:spPr>
      </p:pic>
      <p:sp>
        <p:nvSpPr>
          <p:cNvPr id="6" name="Rectangle 5">
            <a:extLst>
              <a:ext uri="{FF2B5EF4-FFF2-40B4-BE49-F238E27FC236}">
                <a16:creationId xmlns:a16="http://schemas.microsoft.com/office/drawing/2014/main" id="{A2049B88-7DA8-42F9-AC81-B1339DA6F2C2}"/>
              </a:ext>
            </a:extLst>
          </p:cNvPr>
          <p:cNvSpPr/>
          <p:nvPr/>
        </p:nvSpPr>
        <p:spPr>
          <a:xfrm>
            <a:off x="6372897" y="6643641"/>
            <a:ext cx="1367682" cy="261610"/>
          </a:xfrm>
          <a:prstGeom prst="rect">
            <a:avLst/>
          </a:prstGeom>
        </p:spPr>
        <p:txBody>
          <a:bodyPr wrap="none">
            <a:spAutoFit/>
          </a:bodyPr>
          <a:lstStyle/>
          <a:p>
            <a:r>
              <a:rPr lang="en-GB" sz="1100" dirty="0">
                <a:solidFill>
                  <a:schemeClr val="accent6">
                    <a:lumMod val="75000"/>
                  </a:schemeClr>
                </a:solidFill>
              </a:rPr>
              <a:t>Source: cite-seq.com</a:t>
            </a:r>
          </a:p>
        </p:txBody>
      </p:sp>
      <p:sp>
        <p:nvSpPr>
          <p:cNvPr id="8" name="Rectangle 7">
            <a:extLst>
              <a:ext uri="{FF2B5EF4-FFF2-40B4-BE49-F238E27FC236}">
                <a16:creationId xmlns:a16="http://schemas.microsoft.com/office/drawing/2014/main" id="{9F9B1B71-9AE6-4783-B9E9-B20BA96005C5}"/>
              </a:ext>
            </a:extLst>
          </p:cNvPr>
          <p:cNvSpPr/>
          <p:nvPr/>
        </p:nvSpPr>
        <p:spPr>
          <a:xfrm>
            <a:off x="989968" y="1238554"/>
            <a:ext cx="6756914" cy="923330"/>
          </a:xfrm>
          <a:prstGeom prst="rect">
            <a:avLst/>
          </a:prstGeom>
        </p:spPr>
        <p:txBody>
          <a:bodyPr wrap="square">
            <a:spAutoFit/>
          </a:bodyPr>
          <a:lstStyle/>
          <a:p>
            <a:r>
              <a:rPr lang="en-GB" dirty="0">
                <a:solidFill>
                  <a:schemeClr val="accent6">
                    <a:lumMod val="25000"/>
                  </a:schemeClr>
                </a:solidFill>
              </a:rPr>
              <a:t>Reduces cost of running multiple samples by adding hashtag oligos and pooling into single channel of 10x chip (10x </a:t>
            </a:r>
            <a:r>
              <a:rPr lang="en-GB" dirty="0" err="1">
                <a:solidFill>
                  <a:schemeClr val="accent6">
                    <a:lumMod val="25000"/>
                  </a:schemeClr>
                </a:solidFill>
              </a:rPr>
              <a:t>CellPlex</a:t>
            </a:r>
            <a:r>
              <a:rPr lang="en-GB" dirty="0">
                <a:solidFill>
                  <a:schemeClr val="accent6">
                    <a:lumMod val="25000"/>
                  </a:schemeClr>
                </a:solidFill>
              </a:rPr>
              <a:t> or </a:t>
            </a:r>
            <a:r>
              <a:rPr lang="en-GB" dirty="0" err="1">
                <a:solidFill>
                  <a:schemeClr val="accent6">
                    <a:lumMod val="25000"/>
                  </a:schemeClr>
                </a:solidFill>
              </a:rPr>
              <a:t>TotalSeq</a:t>
            </a:r>
            <a:r>
              <a:rPr lang="en-GB" dirty="0">
                <a:solidFill>
                  <a:schemeClr val="accent6">
                    <a:lumMod val="25000"/>
                  </a:schemeClr>
                </a:solidFill>
              </a:rPr>
              <a:t> antibodies)</a:t>
            </a:r>
          </a:p>
        </p:txBody>
      </p:sp>
      <p:sp>
        <p:nvSpPr>
          <p:cNvPr id="11" name="Rectangle 10">
            <a:extLst>
              <a:ext uri="{FF2B5EF4-FFF2-40B4-BE49-F238E27FC236}">
                <a16:creationId xmlns:a16="http://schemas.microsoft.com/office/drawing/2014/main" id="{667CEBCE-A0D1-4E42-8BEB-B3D969B9EEF4}"/>
              </a:ext>
            </a:extLst>
          </p:cNvPr>
          <p:cNvSpPr/>
          <p:nvPr/>
        </p:nvSpPr>
        <p:spPr>
          <a:xfrm>
            <a:off x="1018082" y="4293095"/>
            <a:ext cx="6676867" cy="1200329"/>
          </a:xfrm>
          <a:prstGeom prst="rect">
            <a:avLst/>
          </a:prstGeom>
        </p:spPr>
        <p:txBody>
          <a:bodyPr wrap="square">
            <a:spAutoFit/>
          </a:bodyPr>
          <a:lstStyle/>
          <a:p>
            <a:r>
              <a:rPr lang="en-GB" dirty="0">
                <a:solidFill>
                  <a:schemeClr val="accent6">
                    <a:lumMod val="25000"/>
                  </a:schemeClr>
                </a:solidFill>
              </a:rPr>
              <a:t>Allows overloading as by sequencing tags alongside the cellular transcriptome, we can assign each cell to its sample of origin, and robustly identify doublets originating from multiple samples</a:t>
            </a:r>
          </a:p>
          <a:p>
            <a:endParaRPr lang="en-GB" dirty="0">
              <a:solidFill>
                <a:schemeClr val="accent6">
                  <a:lumMod val="25000"/>
                </a:schemeClr>
              </a:solidFill>
            </a:endParaRPr>
          </a:p>
        </p:txBody>
      </p:sp>
      <p:pic>
        <p:nvPicPr>
          <p:cNvPr id="4" name="Picture 3">
            <a:extLst>
              <a:ext uri="{FF2B5EF4-FFF2-40B4-BE49-F238E27FC236}">
                <a16:creationId xmlns:a16="http://schemas.microsoft.com/office/drawing/2014/main" id="{3C28844B-5D0C-4450-B233-997CFC50AF74}"/>
              </a:ext>
            </a:extLst>
          </p:cNvPr>
          <p:cNvPicPr>
            <a:picLocks noChangeAspect="1"/>
          </p:cNvPicPr>
          <p:nvPr/>
        </p:nvPicPr>
        <p:blipFill>
          <a:blip r:embed="rId4"/>
          <a:stretch>
            <a:fillRect/>
          </a:stretch>
        </p:blipFill>
        <p:spPr>
          <a:xfrm>
            <a:off x="7896200" y="1181034"/>
            <a:ext cx="4129029" cy="1333391"/>
          </a:xfrm>
          <a:prstGeom prst="rect">
            <a:avLst/>
          </a:prstGeom>
        </p:spPr>
      </p:pic>
      <p:cxnSp>
        <p:nvCxnSpPr>
          <p:cNvPr id="12" name="Straight Connector 11">
            <a:extLst>
              <a:ext uri="{FF2B5EF4-FFF2-40B4-BE49-F238E27FC236}">
                <a16:creationId xmlns:a16="http://schemas.microsoft.com/office/drawing/2014/main" id="{78FD0A86-31FD-4065-8763-39BEC7041A88}"/>
              </a:ext>
            </a:extLst>
          </p:cNvPr>
          <p:cNvCxnSpPr>
            <a:cxnSpLocks/>
          </p:cNvCxnSpPr>
          <p:nvPr/>
        </p:nvCxnSpPr>
        <p:spPr>
          <a:xfrm>
            <a:off x="7896200" y="908720"/>
            <a:ext cx="0" cy="548553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C4BBE78-7255-41C6-A66B-129389209E7B}"/>
              </a:ext>
            </a:extLst>
          </p:cNvPr>
          <p:cNvPicPr>
            <a:picLocks noChangeAspect="1"/>
          </p:cNvPicPr>
          <p:nvPr/>
        </p:nvPicPr>
        <p:blipFill>
          <a:blip r:embed="rId5"/>
          <a:stretch>
            <a:fillRect/>
          </a:stretch>
        </p:blipFill>
        <p:spPr>
          <a:xfrm>
            <a:off x="1070044" y="2208810"/>
            <a:ext cx="6106076" cy="2012278"/>
          </a:xfrm>
          <a:prstGeom prst="rect">
            <a:avLst/>
          </a:prstGeom>
        </p:spPr>
      </p:pic>
    </p:spTree>
    <p:extLst>
      <p:ext uri="{BB962C8B-B14F-4D97-AF65-F5344CB8AC3E}">
        <p14:creationId xmlns:p14="http://schemas.microsoft.com/office/powerpoint/2010/main" val="3451366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1415480" y="235351"/>
            <a:ext cx="10297144" cy="573234"/>
          </a:xfrm>
        </p:spPr>
        <p:txBody>
          <a:bodyPr/>
          <a:lstStyle/>
          <a:p>
            <a:r>
              <a:rPr lang="en-GB" sz="5000" dirty="0"/>
              <a:t>Tissue Preservation/CELLs </a:t>
            </a:r>
            <a:r>
              <a:rPr lang="en-GB" sz="5000" dirty="0" err="1"/>
              <a:t>FIxation</a:t>
            </a:r>
            <a:endParaRPr lang="en-GB" sz="5000" dirty="0"/>
          </a:p>
        </p:txBody>
      </p:sp>
      <p:pic>
        <p:nvPicPr>
          <p:cNvPr id="5" name="Picture 4">
            <a:extLst>
              <a:ext uri="{FF2B5EF4-FFF2-40B4-BE49-F238E27FC236}">
                <a16:creationId xmlns:a16="http://schemas.microsoft.com/office/drawing/2014/main" id="{16D17F3F-BE2F-4175-A769-B23C4F0059DD}"/>
              </a:ext>
            </a:extLst>
          </p:cNvPr>
          <p:cNvPicPr>
            <a:picLocks noChangeAspect="1"/>
          </p:cNvPicPr>
          <p:nvPr/>
        </p:nvPicPr>
        <p:blipFill>
          <a:blip r:embed="rId3"/>
          <a:stretch>
            <a:fillRect/>
          </a:stretch>
        </p:blipFill>
        <p:spPr>
          <a:xfrm>
            <a:off x="695400" y="1069657"/>
            <a:ext cx="4084425" cy="1540147"/>
          </a:xfrm>
          <a:prstGeom prst="rect">
            <a:avLst/>
          </a:prstGeom>
        </p:spPr>
      </p:pic>
      <p:pic>
        <p:nvPicPr>
          <p:cNvPr id="9" name="Picture 8">
            <a:extLst>
              <a:ext uri="{FF2B5EF4-FFF2-40B4-BE49-F238E27FC236}">
                <a16:creationId xmlns:a16="http://schemas.microsoft.com/office/drawing/2014/main" id="{015DCB2E-7A2D-4C3F-8069-71C5C5B9D1BF}"/>
              </a:ext>
            </a:extLst>
          </p:cNvPr>
          <p:cNvPicPr>
            <a:picLocks noChangeAspect="1"/>
          </p:cNvPicPr>
          <p:nvPr/>
        </p:nvPicPr>
        <p:blipFill>
          <a:blip r:embed="rId4"/>
          <a:stretch>
            <a:fillRect/>
          </a:stretch>
        </p:blipFill>
        <p:spPr>
          <a:xfrm>
            <a:off x="695400" y="2636912"/>
            <a:ext cx="4630020" cy="1495247"/>
          </a:xfrm>
          <a:prstGeom prst="rect">
            <a:avLst/>
          </a:prstGeom>
        </p:spPr>
      </p:pic>
      <p:pic>
        <p:nvPicPr>
          <p:cNvPr id="10" name="Picture 9">
            <a:extLst>
              <a:ext uri="{FF2B5EF4-FFF2-40B4-BE49-F238E27FC236}">
                <a16:creationId xmlns:a16="http://schemas.microsoft.com/office/drawing/2014/main" id="{52A4D4B7-9C4A-459E-A9ED-EF7240C6C251}"/>
              </a:ext>
            </a:extLst>
          </p:cNvPr>
          <p:cNvPicPr>
            <a:picLocks noChangeAspect="1"/>
          </p:cNvPicPr>
          <p:nvPr/>
        </p:nvPicPr>
        <p:blipFill>
          <a:blip r:embed="rId5"/>
          <a:stretch>
            <a:fillRect/>
          </a:stretch>
        </p:blipFill>
        <p:spPr>
          <a:xfrm>
            <a:off x="623392" y="4293096"/>
            <a:ext cx="5256584" cy="1699189"/>
          </a:xfrm>
          <a:prstGeom prst="rect">
            <a:avLst/>
          </a:prstGeom>
        </p:spPr>
      </p:pic>
      <p:sp>
        <p:nvSpPr>
          <p:cNvPr id="12" name="Rectangle 11">
            <a:extLst>
              <a:ext uri="{FF2B5EF4-FFF2-40B4-BE49-F238E27FC236}">
                <a16:creationId xmlns:a16="http://schemas.microsoft.com/office/drawing/2014/main" id="{5348BEFF-4B61-4DDA-8934-D4BFF8952CAC}"/>
              </a:ext>
            </a:extLst>
          </p:cNvPr>
          <p:cNvSpPr/>
          <p:nvPr/>
        </p:nvSpPr>
        <p:spPr>
          <a:xfrm>
            <a:off x="6140766" y="6310117"/>
            <a:ext cx="5067801" cy="369332"/>
          </a:xfrm>
          <a:prstGeom prst="rect">
            <a:avLst/>
          </a:prstGeom>
        </p:spPr>
        <p:txBody>
          <a:bodyPr wrap="square">
            <a:spAutoFit/>
          </a:bodyPr>
          <a:lstStyle/>
          <a:p>
            <a:r>
              <a:rPr lang="en-GB" b="1" u="sng" dirty="0" err="1"/>
              <a:t>SplitSeq</a:t>
            </a:r>
            <a:r>
              <a:rPr lang="en-GB" b="1" u="sng" dirty="0"/>
              <a:t> (Parse Bioscience) </a:t>
            </a:r>
            <a:r>
              <a:rPr lang="en-GB" dirty="0"/>
              <a:t>requires fixation as well</a:t>
            </a:r>
          </a:p>
        </p:txBody>
      </p:sp>
      <p:cxnSp>
        <p:nvCxnSpPr>
          <p:cNvPr id="11" name="Straight Connector 10">
            <a:extLst>
              <a:ext uri="{FF2B5EF4-FFF2-40B4-BE49-F238E27FC236}">
                <a16:creationId xmlns:a16="http://schemas.microsoft.com/office/drawing/2014/main" id="{6487A4CA-61AA-49C9-8792-E3F476149205}"/>
              </a:ext>
            </a:extLst>
          </p:cNvPr>
          <p:cNvCxnSpPr>
            <a:cxnSpLocks/>
          </p:cNvCxnSpPr>
          <p:nvPr/>
        </p:nvCxnSpPr>
        <p:spPr>
          <a:xfrm>
            <a:off x="5808402" y="1268760"/>
            <a:ext cx="0" cy="4723525"/>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FCBCBAA-F926-4229-8DA8-DB0FAE3401D8}"/>
              </a:ext>
            </a:extLst>
          </p:cNvPr>
          <p:cNvSpPr/>
          <p:nvPr/>
        </p:nvSpPr>
        <p:spPr>
          <a:xfrm>
            <a:off x="5951984" y="1039900"/>
            <a:ext cx="5904647" cy="3054682"/>
          </a:xfrm>
          <a:prstGeom prst="rect">
            <a:avLst/>
          </a:prstGeom>
        </p:spPr>
        <p:txBody>
          <a:bodyPr wrap="square">
            <a:spAutoFit/>
          </a:bodyPr>
          <a:lstStyle/>
          <a:p>
            <a:r>
              <a:rPr lang="en-GB" sz="1750" b="1" u="sng" dirty="0"/>
              <a:t>10x Fixed RNA Profiling </a:t>
            </a:r>
          </a:p>
          <a:p>
            <a:pPr marL="285750" indent="-285750">
              <a:buFontTx/>
              <a:buChar char="-"/>
            </a:pPr>
            <a:r>
              <a:rPr lang="en-GB" sz="1750" dirty="0"/>
              <a:t>new chemistry, compatible with formaldehyde fixed samples</a:t>
            </a:r>
          </a:p>
          <a:p>
            <a:pPr marL="285750" indent="-285750">
              <a:buFontTx/>
              <a:buChar char="-"/>
            </a:pPr>
            <a:r>
              <a:rPr lang="en-GB" sz="1750" dirty="0"/>
              <a:t>RNA is captured using probes, not poly(d)T like in 3’ solution</a:t>
            </a:r>
          </a:p>
          <a:p>
            <a:pPr marL="285750" indent="-285750">
              <a:buFontTx/>
              <a:buChar char="-"/>
            </a:pPr>
            <a:r>
              <a:rPr lang="en-GB" sz="1750" dirty="0"/>
              <a:t>Available for human (~18k genes) and mouse (~20k genes) only</a:t>
            </a:r>
          </a:p>
          <a:p>
            <a:pPr marL="285750" indent="-285750">
              <a:buFontTx/>
              <a:buChar char="-"/>
            </a:pPr>
            <a:r>
              <a:rPr lang="en-GB" sz="1750" dirty="0"/>
              <a:t>Probes contain barcodes so no additional staining needed for cell hashing</a:t>
            </a:r>
          </a:p>
          <a:p>
            <a:pPr marL="285750" indent="-285750">
              <a:buFontTx/>
              <a:buChar char="-"/>
            </a:pPr>
            <a:r>
              <a:rPr lang="en-GB" sz="1750" dirty="0"/>
              <a:t>Kit potentially opens the door to archival material (FFPE blocks)</a:t>
            </a:r>
          </a:p>
          <a:p>
            <a:pPr marL="285750" indent="-285750">
              <a:buFontTx/>
              <a:buChar char="-"/>
            </a:pPr>
            <a:r>
              <a:rPr lang="en-GB" sz="1750" dirty="0"/>
              <a:t>pre-print: </a:t>
            </a:r>
            <a:r>
              <a:rPr lang="en-GB" sz="1750" dirty="0" err="1"/>
              <a:t>snPATHO-seq</a:t>
            </a:r>
            <a:r>
              <a:rPr lang="en-GB" sz="1750" dirty="0"/>
              <a:t>: unlocking the FFPE archives for single nucleus RNA profiling</a:t>
            </a:r>
          </a:p>
        </p:txBody>
      </p:sp>
      <p:pic>
        <p:nvPicPr>
          <p:cNvPr id="17" name="Picture 16">
            <a:extLst>
              <a:ext uri="{FF2B5EF4-FFF2-40B4-BE49-F238E27FC236}">
                <a16:creationId xmlns:a16="http://schemas.microsoft.com/office/drawing/2014/main" id="{69A22089-CA45-40AC-B3B8-4AF216C93F7C}"/>
              </a:ext>
            </a:extLst>
          </p:cNvPr>
          <p:cNvPicPr>
            <a:picLocks noChangeAspect="1"/>
          </p:cNvPicPr>
          <p:nvPr/>
        </p:nvPicPr>
        <p:blipFill>
          <a:blip r:embed="rId6"/>
          <a:stretch>
            <a:fillRect/>
          </a:stretch>
        </p:blipFill>
        <p:spPr>
          <a:xfrm>
            <a:off x="6139758" y="4330630"/>
            <a:ext cx="3831164" cy="2079775"/>
          </a:xfrm>
          <a:prstGeom prst="rect">
            <a:avLst/>
          </a:prstGeom>
        </p:spPr>
      </p:pic>
      <p:pic>
        <p:nvPicPr>
          <p:cNvPr id="19" name="Picture 18">
            <a:extLst>
              <a:ext uri="{FF2B5EF4-FFF2-40B4-BE49-F238E27FC236}">
                <a16:creationId xmlns:a16="http://schemas.microsoft.com/office/drawing/2014/main" id="{46ABBF18-6957-48BE-8E68-A7FEA30700EB}"/>
              </a:ext>
            </a:extLst>
          </p:cNvPr>
          <p:cNvPicPr>
            <a:picLocks noChangeAspect="1"/>
          </p:cNvPicPr>
          <p:nvPr/>
        </p:nvPicPr>
        <p:blipFill>
          <a:blip r:embed="rId7"/>
          <a:stretch>
            <a:fillRect/>
          </a:stretch>
        </p:blipFill>
        <p:spPr>
          <a:xfrm>
            <a:off x="10126601" y="4363296"/>
            <a:ext cx="1874055" cy="1647739"/>
          </a:xfrm>
          <a:prstGeom prst="rect">
            <a:avLst/>
          </a:prstGeom>
        </p:spPr>
      </p:pic>
    </p:spTree>
    <p:extLst>
      <p:ext uri="{BB962C8B-B14F-4D97-AF65-F5344CB8AC3E}">
        <p14:creationId xmlns:p14="http://schemas.microsoft.com/office/powerpoint/2010/main" val="1634774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277853" y="452658"/>
            <a:ext cx="6236184" cy="687881"/>
          </a:xfrm>
        </p:spPr>
        <p:txBody>
          <a:bodyPr/>
          <a:lstStyle/>
          <a:p>
            <a:r>
              <a:rPr lang="en-GB" dirty="0"/>
              <a:t>10x ATAC</a:t>
            </a:r>
          </a:p>
        </p:txBody>
      </p:sp>
      <p:pic>
        <p:nvPicPr>
          <p:cNvPr id="3" name="Picture 2">
            <a:extLst>
              <a:ext uri="{FF2B5EF4-FFF2-40B4-BE49-F238E27FC236}">
                <a16:creationId xmlns:a16="http://schemas.microsoft.com/office/drawing/2014/main" id="{18A11A08-F64E-4C26-964A-A3CC3792709E}"/>
              </a:ext>
            </a:extLst>
          </p:cNvPr>
          <p:cNvPicPr>
            <a:picLocks noChangeAspect="1"/>
          </p:cNvPicPr>
          <p:nvPr/>
        </p:nvPicPr>
        <p:blipFill>
          <a:blip r:embed="rId3"/>
          <a:stretch>
            <a:fillRect/>
          </a:stretch>
        </p:blipFill>
        <p:spPr>
          <a:xfrm>
            <a:off x="8125545" y="165432"/>
            <a:ext cx="3429000" cy="6562725"/>
          </a:xfrm>
          <a:prstGeom prst="rect">
            <a:avLst/>
          </a:prstGeom>
        </p:spPr>
      </p:pic>
      <p:pic>
        <p:nvPicPr>
          <p:cNvPr id="5" name="Picture 4">
            <a:extLst>
              <a:ext uri="{FF2B5EF4-FFF2-40B4-BE49-F238E27FC236}">
                <a16:creationId xmlns:a16="http://schemas.microsoft.com/office/drawing/2014/main" id="{63E8516A-799A-43E8-8334-DE53B02A6846}"/>
              </a:ext>
            </a:extLst>
          </p:cNvPr>
          <p:cNvPicPr>
            <a:picLocks noChangeAspect="1"/>
          </p:cNvPicPr>
          <p:nvPr/>
        </p:nvPicPr>
        <p:blipFill rotWithShape="1">
          <a:blip r:embed="rId4"/>
          <a:srcRect t="4454" b="36778"/>
          <a:stretch/>
        </p:blipFill>
        <p:spPr>
          <a:xfrm>
            <a:off x="1188962" y="1340768"/>
            <a:ext cx="6029325" cy="1584176"/>
          </a:xfrm>
          <a:prstGeom prst="rect">
            <a:avLst/>
          </a:prstGeom>
        </p:spPr>
      </p:pic>
      <p:sp>
        <p:nvSpPr>
          <p:cNvPr id="6" name="Rectangle 5">
            <a:extLst>
              <a:ext uri="{FF2B5EF4-FFF2-40B4-BE49-F238E27FC236}">
                <a16:creationId xmlns:a16="http://schemas.microsoft.com/office/drawing/2014/main" id="{6C7761D6-C15A-426E-B297-DD8EC1F9E9ED}"/>
              </a:ext>
            </a:extLst>
          </p:cNvPr>
          <p:cNvSpPr/>
          <p:nvPr/>
        </p:nvSpPr>
        <p:spPr>
          <a:xfrm>
            <a:off x="9912424" y="6597352"/>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graphicFrame>
        <p:nvGraphicFramePr>
          <p:cNvPr id="7" name="Table 6">
            <a:extLst>
              <a:ext uri="{FF2B5EF4-FFF2-40B4-BE49-F238E27FC236}">
                <a16:creationId xmlns:a16="http://schemas.microsoft.com/office/drawing/2014/main" id="{E210733E-BC51-4DE2-A79B-3453919FD4ED}"/>
              </a:ext>
            </a:extLst>
          </p:cNvPr>
          <p:cNvGraphicFramePr>
            <a:graphicFrameLocks noGrp="1"/>
          </p:cNvGraphicFramePr>
          <p:nvPr>
            <p:extLst>
              <p:ext uri="{D42A27DB-BD31-4B8C-83A1-F6EECF244321}">
                <p14:modId xmlns:p14="http://schemas.microsoft.com/office/powerpoint/2010/main" val="4040219114"/>
              </p:ext>
            </p:extLst>
          </p:nvPr>
        </p:nvGraphicFramePr>
        <p:xfrm>
          <a:off x="1138238" y="2924944"/>
          <a:ext cx="5821858" cy="2418197"/>
        </p:xfrm>
        <a:graphic>
          <a:graphicData uri="http://schemas.openxmlformats.org/drawingml/2006/table">
            <a:tbl>
              <a:tblPr firstRow="1" bandRow="1">
                <a:tableStyleId>{5C22544A-7EE6-4342-B048-85BDC9FD1C3A}</a:tableStyleId>
              </a:tblPr>
              <a:tblGrid>
                <a:gridCol w="1478098">
                  <a:extLst>
                    <a:ext uri="{9D8B030D-6E8A-4147-A177-3AD203B41FA5}">
                      <a16:colId xmlns:a16="http://schemas.microsoft.com/office/drawing/2014/main" val="3973845196"/>
                    </a:ext>
                  </a:extLst>
                </a:gridCol>
                <a:gridCol w="2865662">
                  <a:extLst>
                    <a:ext uri="{9D8B030D-6E8A-4147-A177-3AD203B41FA5}">
                      <a16:colId xmlns:a16="http://schemas.microsoft.com/office/drawing/2014/main" val="2822528332"/>
                    </a:ext>
                  </a:extLst>
                </a:gridCol>
                <a:gridCol w="1478098">
                  <a:extLst>
                    <a:ext uri="{9D8B030D-6E8A-4147-A177-3AD203B41FA5}">
                      <a16:colId xmlns:a16="http://schemas.microsoft.com/office/drawing/2014/main" val="2042558149"/>
                    </a:ext>
                  </a:extLst>
                </a:gridCol>
              </a:tblGrid>
              <a:tr h="557887">
                <a:tc>
                  <a:txBody>
                    <a:bodyPr/>
                    <a:lstStyle/>
                    <a:p>
                      <a:r>
                        <a:rPr lang="en-GB" dirty="0"/>
                        <a:t>Sequencing  Read</a:t>
                      </a:r>
                    </a:p>
                  </a:txBody>
                  <a:tcPr/>
                </a:tc>
                <a:tc>
                  <a:txBody>
                    <a:bodyPr/>
                    <a:lstStyle/>
                    <a:p>
                      <a:r>
                        <a:rPr lang="en-GB" dirty="0"/>
                        <a:t>Description</a:t>
                      </a:r>
                    </a:p>
                  </a:txBody>
                  <a:tcPr/>
                </a:tc>
                <a:tc>
                  <a:txBody>
                    <a:bodyPr/>
                    <a:lstStyle/>
                    <a:p>
                      <a:r>
                        <a:rPr lang="en-GB" dirty="0"/>
                        <a:t>Number of cycles</a:t>
                      </a:r>
                    </a:p>
                  </a:txBody>
                  <a:tcPr/>
                </a:tc>
                <a:extLst>
                  <a:ext uri="{0D108BD9-81ED-4DB2-BD59-A6C34878D82A}">
                    <a16:rowId xmlns:a16="http://schemas.microsoft.com/office/drawing/2014/main" val="129792811"/>
                  </a:ext>
                </a:extLst>
              </a:tr>
              <a:tr h="406517">
                <a:tc>
                  <a:txBody>
                    <a:bodyPr/>
                    <a:lstStyle/>
                    <a:p>
                      <a:r>
                        <a:rPr lang="en-GB" dirty="0"/>
                        <a:t>Read1</a:t>
                      </a:r>
                    </a:p>
                  </a:txBody>
                  <a:tcPr/>
                </a:tc>
                <a:tc>
                  <a:txBody>
                    <a:bodyPr/>
                    <a:lstStyle/>
                    <a:p>
                      <a:r>
                        <a:rPr lang="en-GB" dirty="0"/>
                        <a:t>Insert Sequence 1N</a:t>
                      </a:r>
                    </a:p>
                  </a:txBody>
                  <a:tcPr/>
                </a:tc>
                <a:tc>
                  <a:txBody>
                    <a:bodyPr/>
                    <a:lstStyle/>
                    <a:p>
                      <a:r>
                        <a:rPr lang="en-GB" dirty="0"/>
                        <a:t>50bp</a:t>
                      </a:r>
                    </a:p>
                  </a:txBody>
                  <a:tcPr/>
                </a:tc>
                <a:extLst>
                  <a:ext uri="{0D108BD9-81ED-4DB2-BD59-A6C34878D82A}">
                    <a16:rowId xmlns:a16="http://schemas.microsoft.com/office/drawing/2014/main" val="1978232388"/>
                  </a:ext>
                </a:extLst>
              </a:tr>
              <a:tr h="318793">
                <a:tc>
                  <a:txBody>
                    <a:bodyPr/>
                    <a:lstStyle/>
                    <a:p>
                      <a:r>
                        <a:rPr lang="en-GB" dirty="0"/>
                        <a:t>i7 index</a:t>
                      </a:r>
                    </a:p>
                  </a:txBody>
                  <a:tcPr/>
                </a:tc>
                <a:tc>
                  <a:txBody>
                    <a:bodyPr/>
                    <a:lstStyle/>
                    <a:p>
                      <a:r>
                        <a:rPr lang="en-GB" dirty="0"/>
                        <a:t>Sample index read</a:t>
                      </a:r>
                    </a:p>
                  </a:txBody>
                  <a:tcPr/>
                </a:tc>
                <a:tc>
                  <a:txBody>
                    <a:bodyPr/>
                    <a:lstStyle/>
                    <a:p>
                      <a:r>
                        <a:rPr lang="en-GB" dirty="0"/>
                        <a:t>8bp</a:t>
                      </a:r>
                    </a:p>
                  </a:txBody>
                  <a:tcPr/>
                </a:tc>
                <a:extLst>
                  <a:ext uri="{0D108BD9-81ED-4DB2-BD59-A6C34878D82A}">
                    <a16:rowId xmlns:a16="http://schemas.microsoft.com/office/drawing/2014/main" val="2149864064"/>
                  </a:ext>
                </a:extLst>
              </a:tr>
              <a:tr h="319156">
                <a:tc>
                  <a:txBody>
                    <a:bodyPr/>
                    <a:lstStyle/>
                    <a:p>
                      <a:r>
                        <a:rPr lang="en-GB" dirty="0"/>
                        <a:t>i5 index</a:t>
                      </a:r>
                    </a:p>
                  </a:txBody>
                  <a:tcPr/>
                </a:tc>
                <a:tc>
                  <a:txBody>
                    <a:bodyPr/>
                    <a:lstStyle/>
                    <a:p>
                      <a:r>
                        <a:rPr lang="en-GB" dirty="0"/>
                        <a:t>10x Barcode Read (Cell)</a:t>
                      </a:r>
                    </a:p>
                  </a:txBody>
                  <a:tcPr/>
                </a:tc>
                <a:tc>
                  <a:txBody>
                    <a:bodyPr/>
                    <a:lstStyle/>
                    <a:p>
                      <a:r>
                        <a:rPr lang="en-GB" dirty="0"/>
                        <a:t>16bp</a:t>
                      </a:r>
                    </a:p>
                  </a:txBody>
                  <a:tcPr/>
                </a:tc>
                <a:extLst>
                  <a:ext uri="{0D108BD9-81ED-4DB2-BD59-A6C34878D82A}">
                    <a16:rowId xmlns:a16="http://schemas.microsoft.com/office/drawing/2014/main" val="3728961458"/>
                  </a:ext>
                </a:extLst>
              </a:tr>
              <a:tr h="557887">
                <a:tc>
                  <a:txBody>
                    <a:bodyPr/>
                    <a:lstStyle/>
                    <a:p>
                      <a:r>
                        <a:rPr lang="en-GB" dirty="0"/>
                        <a:t>Read2</a:t>
                      </a:r>
                    </a:p>
                  </a:txBody>
                  <a:tcPr/>
                </a:tc>
                <a:tc>
                  <a:txBody>
                    <a:bodyPr/>
                    <a:lstStyle/>
                    <a:p>
                      <a:r>
                        <a:rPr lang="en-GB" dirty="0"/>
                        <a:t>Insert Sequence 2N (opposite end)</a:t>
                      </a:r>
                    </a:p>
                  </a:txBody>
                  <a:tcPr/>
                </a:tc>
                <a:tc>
                  <a:txBody>
                    <a:bodyPr/>
                    <a:lstStyle/>
                    <a:p>
                      <a:r>
                        <a:rPr lang="en-GB" dirty="0"/>
                        <a:t>50bp</a:t>
                      </a:r>
                    </a:p>
                  </a:txBody>
                  <a:tcPr/>
                </a:tc>
                <a:extLst>
                  <a:ext uri="{0D108BD9-81ED-4DB2-BD59-A6C34878D82A}">
                    <a16:rowId xmlns:a16="http://schemas.microsoft.com/office/drawing/2014/main" val="2156552540"/>
                  </a:ext>
                </a:extLst>
              </a:tr>
            </a:tbl>
          </a:graphicData>
        </a:graphic>
      </p:graphicFrame>
      <p:cxnSp>
        <p:nvCxnSpPr>
          <p:cNvPr id="8" name="Straight Connector 7">
            <a:extLst>
              <a:ext uri="{FF2B5EF4-FFF2-40B4-BE49-F238E27FC236}">
                <a16:creationId xmlns:a16="http://schemas.microsoft.com/office/drawing/2014/main" id="{548C136B-2791-49DA-9A10-68EA345CDC00}"/>
              </a:ext>
            </a:extLst>
          </p:cNvPr>
          <p:cNvCxnSpPr>
            <a:cxnSpLocks/>
          </p:cNvCxnSpPr>
          <p:nvPr/>
        </p:nvCxnSpPr>
        <p:spPr>
          <a:xfrm>
            <a:off x="7680176" y="1111815"/>
            <a:ext cx="0" cy="548553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11851B8-3A82-4DC4-9BBC-A8BB38B1D383}"/>
              </a:ext>
            </a:extLst>
          </p:cNvPr>
          <p:cNvSpPr/>
          <p:nvPr/>
        </p:nvSpPr>
        <p:spPr>
          <a:xfrm>
            <a:off x="3324526" y="5462567"/>
            <a:ext cx="4170491" cy="1469633"/>
          </a:xfrm>
          <a:prstGeom prst="rect">
            <a:avLst/>
          </a:prstGeom>
        </p:spPr>
        <p:txBody>
          <a:bodyPr wrap="square">
            <a:spAutoFit/>
          </a:bodyPr>
          <a:lstStyle/>
          <a:p>
            <a:r>
              <a:rPr lang="en-GB" b="1" dirty="0"/>
              <a:t>- ASAP</a:t>
            </a:r>
            <a:r>
              <a:rPr lang="en-GB" dirty="0"/>
              <a:t>-</a:t>
            </a:r>
            <a:r>
              <a:rPr lang="en-GB" b="1" dirty="0" err="1"/>
              <a:t>seq</a:t>
            </a:r>
            <a:r>
              <a:rPr lang="en-GB" dirty="0"/>
              <a:t> is to </a:t>
            </a:r>
            <a:r>
              <a:rPr lang="en-GB" dirty="0" err="1"/>
              <a:t>scATAC-seq</a:t>
            </a:r>
            <a:r>
              <a:rPr lang="en-GB" dirty="0"/>
              <a:t> what </a:t>
            </a:r>
            <a:r>
              <a:rPr lang="en-GB" b="1" dirty="0"/>
              <a:t>CITE-</a:t>
            </a:r>
            <a:r>
              <a:rPr lang="en-GB" b="1" dirty="0" err="1"/>
              <a:t>seq</a:t>
            </a:r>
            <a:r>
              <a:rPr lang="en-GB" dirty="0"/>
              <a:t> is to </a:t>
            </a:r>
            <a:r>
              <a:rPr lang="en-GB" dirty="0" err="1"/>
              <a:t>scRNA</a:t>
            </a:r>
            <a:r>
              <a:rPr lang="en-GB" dirty="0"/>
              <a:t>-seq.</a:t>
            </a:r>
          </a:p>
          <a:p>
            <a:r>
              <a:rPr lang="en-GB" sz="1750" dirty="0"/>
              <a:t>- Scale Biosciences – ‘pre-indexing of nuclei through </a:t>
            </a:r>
            <a:r>
              <a:rPr lang="en-GB" sz="1750" dirty="0" err="1"/>
              <a:t>tagmentation</a:t>
            </a:r>
            <a:r>
              <a:rPr lang="en-GB" sz="1750" dirty="0"/>
              <a:t>’ = </a:t>
            </a:r>
            <a:r>
              <a:rPr lang="en-GB" dirty="0"/>
              <a:t>100k nuclei per 10x channel with low number of doublets</a:t>
            </a:r>
            <a:endParaRPr lang="en-GB" sz="1750" dirty="0"/>
          </a:p>
        </p:txBody>
      </p:sp>
    </p:spTree>
    <p:extLst>
      <p:ext uri="{BB962C8B-B14F-4D97-AF65-F5344CB8AC3E}">
        <p14:creationId xmlns:p14="http://schemas.microsoft.com/office/powerpoint/2010/main" val="1756644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832445" y="208908"/>
            <a:ext cx="9304115" cy="1334211"/>
          </a:xfrm>
        </p:spPr>
        <p:txBody>
          <a:bodyPr/>
          <a:lstStyle/>
          <a:p>
            <a:r>
              <a:rPr lang="en-GB" dirty="0"/>
              <a:t>10x </a:t>
            </a:r>
            <a:r>
              <a:rPr lang="en-GB" dirty="0" err="1"/>
              <a:t>Multiome</a:t>
            </a:r>
            <a:r>
              <a:rPr lang="en-GB" dirty="0"/>
              <a:t> (RNA+ATAC)</a:t>
            </a:r>
          </a:p>
        </p:txBody>
      </p:sp>
      <p:pic>
        <p:nvPicPr>
          <p:cNvPr id="6" name="Picture 5">
            <a:extLst>
              <a:ext uri="{FF2B5EF4-FFF2-40B4-BE49-F238E27FC236}">
                <a16:creationId xmlns:a16="http://schemas.microsoft.com/office/drawing/2014/main" id="{9277F008-B061-4CF2-AE7D-67B33E244F47}"/>
              </a:ext>
            </a:extLst>
          </p:cNvPr>
          <p:cNvPicPr>
            <a:picLocks noChangeAspect="1"/>
          </p:cNvPicPr>
          <p:nvPr/>
        </p:nvPicPr>
        <p:blipFill>
          <a:blip r:embed="rId3"/>
          <a:stretch>
            <a:fillRect/>
          </a:stretch>
        </p:blipFill>
        <p:spPr>
          <a:xfrm>
            <a:off x="47328" y="1896934"/>
            <a:ext cx="5957189" cy="3692306"/>
          </a:xfrm>
          <a:prstGeom prst="rect">
            <a:avLst/>
          </a:prstGeom>
        </p:spPr>
      </p:pic>
      <p:pic>
        <p:nvPicPr>
          <p:cNvPr id="4" name="Picture 3">
            <a:extLst>
              <a:ext uri="{FF2B5EF4-FFF2-40B4-BE49-F238E27FC236}">
                <a16:creationId xmlns:a16="http://schemas.microsoft.com/office/drawing/2014/main" id="{AEB5A7E2-A9D7-48B9-A09D-EDAB05CA8D95}"/>
              </a:ext>
            </a:extLst>
          </p:cNvPr>
          <p:cNvPicPr>
            <a:picLocks noChangeAspect="1"/>
          </p:cNvPicPr>
          <p:nvPr/>
        </p:nvPicPr>
        <p:blipFill>
          <a:blip r:embed="rId4"/>
          <a:stretch>
            <a:fillRect/>
          </a:stretch>
        </p:blipFill>
        <p:spPr>
          <a:xfrm>
            <a:off x="5874684" y="1968942"/>
            <a:ext cx="6317316" cy="3692306"/>
          </a:xfrm>
          <a:prstGeom prst="rect">
            <a:avLst/>
          </a:prstGeom>
        </p:spPr>
      </p:pic>
      <p:sp>
        <p:nvSpPr>
          <p:cNvPr id="5" name="Rectangle 4">
            <a:extLst>
              <a:ext uri="{FF2B5EF4-FFF2-40B4-BE49-F238E27FC236}">
                <a16:creationId xmlns:a16="http://schemas.microsoft.com/office/drawing/2014/main" id="{9CEE3D0C-4BD9-4B79-973C-273734DD893D}"/>
              </a:ext>
            </a:extLst>
          </p:cNvPr>
          <p:cNvSpPr/>
          <p:nvPr/>
        </p:nvSpPr>
        <p:spPr>
          <a:xfrm>
            <a:off x="9984432" y="5707110"/>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
        <p:nvSpPr>
          <p:cNvPr id="7" name="Rectangle 6">
            <a:extLst>
              <a:ext uri="{FF2B5EF4-FFF2-40B4-BE49-F238E27FC236}">
                <a16:creationId xmlns:a16="http://schemas.microsoft.com/office/drawing/2014/main" id="{7004DF5D-98E9-4B43-A64C-53D4FD26FB11}"/>
              </a:ext>
            </a:extLst>
          </p:cNvPr>
          <p:cNvSpPr/>
          <p:nvPr/>
        </p:nvSpPr>
        <p:spPr>
          <a:xfrm>
            <a:off x="3325844" y="6087071"/>
            <a:ext cx="6317316" cy="646331"/>
          </a:xfrm>
          <a:prstGeom prst="rect">
            <a:avLst/>
          </a:prstGeom>
        </p:spPr>
        <p:txBody>
          <a:bodyPr wrap="square">
            <a:spAutoFit/>
          </a:bodyPr>
          <a:lstStyle/>
          <a:p>
            <a:r>
              <a:rPr lang="en-GB" dirty="0"/>
              <a:t>-TEA-</a:t>
            </a:r>
            <a:r>
              <a:rPr lang="en-GB" dirty="0" err="1"/>
              <a:t>seq</a:t>
            </a:r>
            <a:r>
              <a:rPr lang="en-GB" dirty="0"/>
              <a:t> (Transcription, Epitopes, and Accessibility) = </a:t>
            </a:r>
            <a:r>
              <a:rPr lang="en-GB" dirty="0" err="1"/>
              <a:t>Multiome</a:t>
            </a:r>
            <a:r>
              <a:rPr lang="en-GB" dirty="0"/>
              <a:t> with </a:t>
            </a:r>
            <a:r>
              <a:rPr lang="en-GB" dirty="0" err="1"/>
              <a:t>permabilised</a:t>
            </a:r>
            <a:r>
              <a:rPr lang="en-GB" dirty="0"/>
              <a:t> cells &amp; </a:t>
            </a:r>
            <a:r>
              <a:rPr lang="en-GB" dirty="0" err="1"/>
              <a:t>CITEseq</a:t>
            </a:r>
            <a:r>
              <a:rPr lang="en-GB" dirty="0"/>
              <a:t> </a:t>
            </a:r>
            <a:endParaRPr lang="en-GB" sz="1750" dirty="0"/>
          </a:p>
        </p:txBody>
      </p:sp>
    </p:spTree>
    <p:extLst>
      <p:ext uri="{BB962C8B-B14F-4D97-AF65-F5344CB8AC3E}">
        <p14:creationId xmlns:p14="http://schemas.microsoft.com/office/powerpoint/2010/main" val="1147546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652D3-28DC-4840-917E-BD030CF0D601}"/>
              </a:ext>
            </a:extLst>
          </p:cNvPr>
          <p:cNvSpPr>
            <a:spLocks noGrp="1"/>
          </p:cNvSpPr>
          <p:nvPr>
            <p:ph type="title"/>
          </p:nvPr>
        </p:nvSpPr>
        <p:spPr>
          <a:xfrm>
            <a:off x="1919536" y="156390"/>
            <a:ext cx="9073008" cy="1366174"/>
          </a:xfrm>
        </p:spPr>
        <p:txBody>
          <a:bodyPr/>
          <a:lstStyle/>
          <a:p>
            <a:r>
              <a:rPr lang="en-GB" dirty="0"/>
              <a:t>SPATIAL TRANSCRIPTOMICS</a:t>
            </a:r>
          </a:p>
        </p:txBody>
      </p:sp>
      <p:pic>
        <p:nvPicPr>
          <p:cNvPr id="3" name="Picture 2">
            <a:extLst>
              <a:ext uri="{FF2B5EF4-FFF2-40B4-BE49-F238E27FC236}">
                <a16:creationId xmlns:a16="http://schemas.microsoft.com/office/drawing/2014/main" id="{86579961-6F4B-4803-B6BB-8D88F394AC53}"/>
              </a:ext>
            </a:extLst>
          </p:cNvPr>
          <p:cNvPicPr>
            <a:picLocks noChangeAspect="1"/>
          </p:cNvPicPr>
          <p:nvPr/>
        </p:nvPicPr>
        <p:blipFill>
          <a:blip r:embed="rId3"/>
          <a:stretch>
            <a:fillRect/>
          </a:stretch>
        </p:blipFill>
        <p:spPr>
          <a:xfrm>
            <a:off x="6909094" y="1503703"/>
            <a:ext cx="5100906" cy="1648497"/>
          </a:xfrm>
          <a:prstGeom prst="rect">
            <a:avLst/>
          </a:prstGeom>
        </p:spPr>
      </p:pic>
      <p:pic>
        <p:nvPicPr>
          <p:cNvPr id="4" name="Picture 3">
            <a:extLst>
              <a:ext uri="{FF2B5EF4-FFF2-40B4-BE49-F238E27FC236}">
                <a16:creationId xmlns:a16="http://schemas.microsoft.com/office/drawing/2014/main" id="{D806449B-A3FE-4B33-9D40-6B82FB2501F7}"/>
              </a:ext>
            </a:extLst>
          </p:cNvPr>
          <p:cNvPicPr>
            <a:picLocks noChangeAspect="1"/>
          </p:cNvPicPr>
          <p:nvPr/>
        </p:nvPicPr>
        <p:blipFill>
          <a:blip r:embed="rId4"/>
          <a:stretch>
            <a:fillRect/>
          </a:stretch>
        </p:blipFill>
        <p:spPr>
          <a:xfrm>
            <a:off x="4520333" y="4784402"/>
            <a:ext cx="7474324" cy="1954715"/>
          </a:xfrm>
          <a:prstGeom prst="rect">
            <a:avLst/>
          </a:prstGeom>
        </p:spPr>
      </p:pic>
      <p:sp>
        <p:nvSpPr>
          <p:cNvPr id="5" name="Rectangle 4">
            <a:extLst>
              <a:ext uri="{FF2B5EF4-FFF2-40B4-BE49-F238E27FC236}">
                <a16:creationId xmlns:a16="http://schemas.microsoft.com/office/drawing/2014/main" id="{4D90D31E-361F-4FAA-A340-5A8B1374E0C8}"/>
              </a:ext>
            </a:extLst>
          </p:cNvPr>
          <p:cNvSpPr/>
          <p:nvPr/>
        </p:nvSpPr>
        <p:spPr>
          <a:xfrm>
            <a:off x="7553006" y="1173615"/>
            <a:ext cx="4248472" cy="292388"/>
          </a:xfrm>
          <a:prstGeom prst="rect">
            <a:avLst/>
          </a:prstGeom>
        </p:spPr>
        <p:txBody>
          <a:bodyPr wrap="square">
            <a:spAutoFit/>
          </a:bodyPr>
          <a:lstStyle/>
          <a:p>
            <a:r>
              <a:rPr lang="en-GB" sz="1300" dirty="0">
                <a:solidFill>
                  <a:srgbClr val="153057"/>
                </a:solidFill>
                <a:latin typeface="+mj-lt"/>
              </a:rPr>
              <a:t>55ul spots -&gt; 1 and 10 cells captured per spot</a:t>
            </a:r>
            <a:endParaRPr lang="en-GB" sz="1300" dirty="0">
              <a:latin typeface="+mj-lt"/>
            </a:endParaRPr>
          </a:p>
        </p:txBody>
      </p:sp>
      <p:pic>
        <p:nvPicPr>
          <p:cNvPr id="6" name="Picture 5">
            <a:extLst>
              <a:ext uri="{FF2B5EF4-FFF2-40B4-BE49-F238E27FC236}">
                <a16:creationId xmlns:a16="http://schemas.microsoft.com/office/drawing/2014/main" id="{15202C43-855C-4388-BEB9-22FC8D00F70E}"/>
              </a:ext>
            </a:extLst>
          </p:cNvPr>
          <p:cNvPicPr>
            <a:picLocks noChangeAspect="1"/>
          </p:cNvPicPr>
          <p:nvPr/>
        </p:nvPicPr>
        <p:blipFill rotWithShape="1">
          <a:blip r:embed="rId5"/>
          <a:srcRect l="1139" t="6128" r="2051" b="3042"/>
          <a:stretch/>
        </p:blipFill>
        <p:spPr>
          <a:xfrm>
            <a:off x="681438" y="1199658"/>
            <a:ext cx="6552242" cy="3710797"/>
          </a:xfrm>
          <a:prstGeom prst="rect">
            <a:avLst/>
          </a:prstGeom>
        </p:spPr>
      </p:pic>
      <p:sp>
        <p:nvSpPr>
          <p:cNvPr id="7" name="Rectangle 6">
            <a:extLst>
              <a:ext uri="{FF2B5EF4-FFF2-40B4-BE49-F238E27FC236}">
                <a16:creationId xmlns:a16="http://schemas.microsoft.com/office/drawing/2014/main" id="{8D45A550-C88F-439B-AF42-E4D61E252B47}"/>
              </a:ext>
            </a:extLst>
          </p:cNvPr>
          <p:cNvSpPr/>
          <p:nvPr/>
        </p:nvSpPr>
        <p:spPr>
          <a:xfrm>
            <a:off x="760983" y="4910455"/>
            <a:ext cx="3312368" cy="261610"/>
          </a:xfrm>
          <a:prstGeom prst="rect">
            <a:avLst/>
          </a:prstGeom>
        </p:spPr>
        <p:txBody>
          <a:bodyPr wrap="square">
            <a:spAutoFit/>
          </a:bodyPr>
          <a:lstStyle/>
          <a:p>
            <a:r>
              <a:rPr lang="en-GB" sz="1100" dirty="0">
                <a:solidFill>
                  <a:schemeClr val="accent6">
                    <a:lumMod val="75000"/>
                  </a:schemeClr>
                </a:solidFill>
                <a:latin typeface="+mj-lt"/>
              </a:rPr>
              <a:t>Source: Liao et al. Trends in Biotechnology. (2020)</a:t>
            </a:r>
          </a:p>
        </p:txBody>
      </p:sp>
      <p:sp>
        <p:nvSpPr>
          <p:cNvPr id="8" name="Rectangle 7">
            <a:extLst>
              <a:ext uri="{FF2B5EF4-FFF2-40B4-BE49-F238E27FC236}">
                <a16:creationId xmlns:a16="http://schemas.microsoft.com/office/drawing/2014/main" id="{5AEAA60D-4594-4274-BB73-00D4BFB9D97C}"/>
              </a:ext>
            </a:extLst>
          </p:cNvPr>
          <p:cNvSpPr/>
          <p:nvPr/>
        </p:nvSpPr>
        <p:spPr>
          <a:xfrm>
            <a:off x="10438964" y="3141993"/>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
        <p:nvSpPr>
          <p:cNvPr id="9" name="Rectangle 8">
            <a:extLst>
              <a:ext uri="{FF2B5EF4-FFF2-40B4-BE49-F238E27FC236}">
                <a16:creationId xmlns:a16="http://schemas.microsoft.com/office/drawing/2014/main" id="{FEAD1D80-408A-443A-9644-C5EA40442480}"/>
              </a:ext>
            </a:extLst>
          </p:cNvPr>
          <p:cNvSpPr/>
          <p:nvPr/>
        </p:nvSpPr>
        <p:spPr>
          <a:xfrm>
            <a:off x="10461022" y="6570805"/>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pic>
        <p:nvPicPr>
          <p:cNvPr id="11" name="Picture 10">
            <a:extLst>
              <a:ext uri="{FF2B5EF4-FFF2-40B4-BE49-F238E27FC236}">
                <a16:creationId xmlns:a16="http://schemas.microsoft.com/office/drawing/2014/main" id="{789B2BB0-7D39-4854-8FA2-59C0E50857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3070" y="3403603"/>
            <a:ext cx="1858232" cy="2154608"/>
          </a:xfrm>
          <a:prstGeom prst="rect">
            <a:avLst/>
          </a:prstGeom>
        </p:spPr>
      </p:pic>
      <p:sp>
        <p:nvSpPr>
          <p:cNvPr id="12" name="Rectangle 11">
            <a:extLst>
              <a:ext uri="{FF2B5EF4-FFF2-40B4-BE49-F238E27FC236}">
                <a16:creationId xmlns:a16="http://schemas.microsoft.com/office/drawing/2014/main" id="{521C81F0-B23D-4A3F-8D80-42FBE30001E0}"/>
              </a:ext>
            </a:extLst>
          </p:cNvPr>
          <p:cNvSpPr/>
          <p:nvPr/>
        </p:nvSpPr>
        <p:spPr>
          <a:xfrm>
            <a:off x="10145354" y="3284984"/>
            <a:ext cx="919198" cy="261610"/>
          </a:xfrm>
          <a:prstGeom prst="rect">
            <a:avLst/>
          </a:prstGeom>
        </p:spPr>
        <p:txBody>
          <a:bodyPr wrap="square">
            <a:spAutoFit/>
          </a:bodyPr>
          <a:lstStyle/>
          <a:p>
            <a:r>
              <a:rPr lang="en-GB" sz="1100" b="1" dirty="0">
                <a:solidFill>
                  <a:srgbClr val="2E008B"/>
                </a:solidFill>
                <a:latin typeface="+mj-lt"/>
              </a:rPr>
              <a:t>2022</a:t>
            </a:r>
          </a:p>
        </p:txBody>
      </p:sp>
    </p:spTree>
    <p:extLst>
      <p:ext uri="{BB962C8B-B14F-4D97-AF65-F5344CB8AC3E}">
        <p14:creationId xmlns:p14="http://schemas.microsoft.com/office/powerpoint/2010/main" val="1707671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652D3-28DC-4840-917E-BD030CF0D601}"/>
              </a:ext>
            </a:extLst>
          </p:cNvPr>
          <p:cNvSpPr>
            <a:spLocks noGrp="1"/>
          </p:cNvSpPr>
          <p:nvPr>
            <p:ph type="title"/>
          </p:nvPr>
        </p:nvSpPr>
        <p:spPr>
          <a:xfrm>
            <a:off x="1991544" y="137402"/>
            <a:ext cx="9001000" cy="1203366"/>
          </a:xfrm>
        </p:spPr>
        <p:txBody>
          <a:bodyPr/>
          <a:lstStyle/>
          <a:p>
            <a:r>
              <a:rPr lang="en-GB" dirty="0"/>
              <a:t>SPATIAL TRANSCRIPTOMICS</a:t>
            </a:r>
          </a:p>
        </p:txBody>
      </p:sp>
      <p:pic>
        <p:nvPicPr>
          <p:cNvPr id="4" name="Picture 3">
            <a:extLst>
              <a:ext uri="{FF2B5EF4-FFF2-40B4-BE49-F238E27FC236}">
                <a16:creationId xmlns:a16="http://schemas.microsoft.com/office/drawing/2014/main" id="{CC0400C5-F7DA-49ED-A76D-69AE9F993A92}"/>
              </a:ext>
            </a:extLst>
          </p:cNvPr>
          <p:cNvPicPr>
            <a:picLocks noChangeAspect="1"/>
          </p:cNvPicPr>
          <p:nvPr/>
        </p:nvPicPr>
        <p:blipFill>
          <a:blip r:embed="rId3"/>
          <a:stretch>
            <a:fillRect/>
          </a:stretch>
        </p:blipFill>
        <p:spPr>
          <a:xfrm>
            <a:off x="1343472" y="1196752"/>
            <a:ext cx="7488237" cy="2455559"/>
          </a:xfrm>
          <a:prstGeom prst="rect">
            <a:avLst/>
          </a:prstGeom>
        </p:spPr>
      </p:pic>
      <p:pic>
        <p:nvPicPr>
          <p:cNvPr id="7" name="Picture 6">
            <a:extLst>
              <a:ext uri="{FF2B5EF4-FFF2-40B4-BE49-F238E27FC236}">
                <a16:creationId xmlns:a16="http://schemas.microsoft.com/office/drawing/2014/main" id="{01A9779A-7B9D-4DC5-937B-C8B149350A34}"/>
              </a:ext>
            </a:extLst>
          </p:cNvPr>
          <p:cNvPicPr>
            <a:picLocks noChangeAspect="1"/>
          </p:cNvPicPr>
          <p:nvPr/>
        </p:nvPicPr>
        <p:blipFill>
          <a:blip r:embed="rId4"/>
          <a:stretch>
            <a:fillRect/>
          </a:stretch>
        </p:blipFill>
        <p:spPr>
          <a:xfrm>
            <a:off x="1199457" y="3673710"/>
            <a:ext cx="5040560" cy="2294890"/>
          </a:xfrm>
          <a:prstGeom prst="rect">
            <a:avLst/>
          </a:prstGeom>
        </p:spPr>
      </p:pic>
      <p:sp>
        <p:nvSpPr>
          <p:cNvPr id="8" name="Rectangle 7">
            <a:extLst>
              <a:ext uri="{FF2B5EF4-FFF2-40B4-BE49-F238E27FC236}">
                <a16:creationId xmlns:a16="http://schemas.microsoft.com/office/drawing/2014/main" id="{C09825D8-9D41-4586-8E42-89DD909CC869}"/>
              </a:ext>
            </a:extLst>
          </p:cNvPr>
          <p:cNvSpPr/>
          <p:nvPr/>
        </p:nvSpPr>
        <p:spPr>
          <a:xfrm>
            <a:off x="7032104" y="3635414"/>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pic>
        <p:nvPicPr>
          <p:cNvPr id="5" name="Picture 4">
            <a:extLst>
              <a:ext uri="{FF2B5EF4-FFF2-40B4-BE49-F238E27FC236}">
                <a16:creationId xmlns:a16="http://schemas.microsoft.com/office/drawing/2014/main" id="{11521F2C-3A56-4553-8114-E318771A5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0096" y="3956432"/>
            <a:ext cx="4594877" cy="2249051"/>
          </a:xfrm>
          <a:prstGeom prst="rect">
            <a:avLst/>
          </a:prstGeom>
        </p:spPr>
      </p:pic>
      <p:sp>
        <p:nvSpPr>
          <p:cNvPr id="9" name="Rectangle 8">
            <a:extLst>
              <a:ext uri="{FF2B5EF4-FFF2-40B4-BE49-F238E27FC236}">
                <a16:creationId xmlns:a16="http://schemas.microsoft.com/office/drawing/2014/main" id="{C853EE3B-2C63-4C3B-B345-BE866A592102}"/>
              </a:ext>
            </a:extLst>
          </p:cNvPr>
          <p:cNvSpPr/>
          <p:nvPr/>
        </p:nvSpPr>
        <p:spPr>
          <a:xfrm>
            <a:off x="6685698" y="6087071"/>
            <a:ext cx="4869275" cy="646331"/>
          </a:xfrm>
          <a:prstGeom prst="rect">
            <a:avLst/>
          </a:prstGeom>
        </p:spPr>
        <p:txBody>
          <a:bodyPr wrap="square">
            <a:spAutoFit/>
          </a:bodyPr>
          <a:lstStyle/>
          <a:p>
            <a:r>
              <a:rPr lang="en-GB" dirty="0"/>
              <a:t>- </a:t>
            </a:r>
            <a:r>
              <a:rPr lang="en-GB" dirty="0" err="1"/>
              <a:t>Visium</a:t>
            </a:r>
            <a:r>
              <a:rPr lang="en-GB" dirty="0"/>
              <a:t> FFPE uses probe based chemistry similarly to Fixed RNA profiling for single cell</a:t>
            </a:r>
            <a:endParaRPr lang="en-GB" sz="1750" dirty="0"/>
          </a:p>
        </p:txBody>
      </p:sp>
    </p:spTree>
    <p:extLst>
      <p:ext uri="{BB962C8B-B14F-4D97-AF65-F5344CB8AC3E}">
        <p14:creationId xmlns:p14="http://schemas.microsoft.com/office/powerpoint/2010/main" val="1921346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436F5-D1DE-43EE-95F9-E55B496E345E}"/>
              </a:ext>
            </a:extLst>
          </p:cNvPr>
          <p:cNvPicPr>
            <a:picLocks noChangeAspect="1"/>
          </p:cNvPicPr>
          <p:nvPr/>
        </p:nvPicPr>
        <p:blipFill>
          <a:blip r:embed="rId3"/>
          <a:stretch>
            <a:fillRect/>
          </a:stretch>
        </p:blipFill>
        <p:spPr>
          <a:xfrm>
            <a:off x="119336" y="1684721"/>
            <a:ext cx="12192000" cy="5172143"/>
          </a:xfrm>
          <a:prstGeom prst="rect">
            <a:avLst/>
          </a:prstGeom>
        </p:spPr>
      </p:pic>
      <p:sp>
        <p:nvSpPr>
          <p:cNvPr id="4" name="Title 3">
            <a:extLst>
              <a:ext uri="{FF2B5EF4-FFF2-40B4-BE49-F238E27FC236}">
                <a16:creationId xmlns:a16="http://schemas.microsoft.com/office/drawing/2014/main" id="{0BFEA6ED-1D53-4F8E-876E-2FAAEC783D3E}"/>
              </a:ext>
            </a:extLst>
          </p:cNvPr>
          <p:cNvSpPr txBox="1">
            <a:spLocks/>
          </p:cNvSpPr>
          <p:nvPr/>
        </p:nvSpPr>
        <p:spPr>
          <a:xfrm>
            <a:off x="1919536" y="476672"/>
            <a:ext cx="9865096" cy="687881"/>
          </a:xfrm>
          <a:prstGeom prst="rect">
            <a:avLst/>
          </a:prstGeom>
        </p:spPr>
        <p:txBody>
          <a:bodyPr vert="horz" wrap="square" lIns="0" tIns="0" rIns="0" bIns="0" rtlCol="0" anchor="ctr" anchorCtr="0">
            <a:spAutoFit/>
          </a:bodyPr>
          <a:lstStyle>
            <a:lvl1pPr algn="ctr" defTabSz="914400" rtl="0" eaLnBrk="1" latinLnBrk="0" hangingPunct="1">
              <a:lnSpc>
                <a:spcPct val="70000"/>
              </a:lnSpc>
              <a:spcBef>
                <a:spcPct val="0"/>
              </a:spcBef>
              <a:buNone/>
              <a:defRPr sz="6000" kern="1200" cap="all" baseline="0">
                <a:solidFill>
                  <a:schemeClr val="tx2"/>
                </a:solidFill>
                <a:latin typeface="+mj-lt"/>
                <a:ea typeface="+mj-ea"/>
                <a:cs typeface="+mj-cs"/>
              </a:defRPr>
            </a:lvl1pPr>
          </a:lstStyle>
          <a:p>
            <a:r>
              <a:rPr lang="en-GB" dirty="0"/>
              <a:t>Bulk vs single cell </a:t>
            </a:r>
            <a:r>
              <a:rPr lang="en-GB" dirty="0" err="1"/>
              <a:t>rna-seq</a:t>
            </a:r>
            <a:endParaRPr lang="en-GB" dirty="0"/>
          </a:p>
        </p:txBody>
      </p:sp>
      <p:sp>
        <p:nvSpPr>
          <p:cNvPr id="7" name="Rectangle 6">
            <a:extLst>
              <a:ext uri="{FF2B5EF4-FFF2-40B4-BE49-F238E27FC236}">
                <a16:creationId xmlns:a16="http://schemas.microsoft.com/office/drawing/2014/main" id="{49AD93BB-7E5A-449F-9368-A756041E0597}"/>
              </a:ext>
            </a:extLst>
          </p:cNvPr>
          <p:cNvSpPr/>
          <p:nvPr/>
        </p:nvSpPr>
        <p:spPr>
          <a:xfrm>
            <a:off x="8256240" y="6587718"/>
            <a:ext cx="4824536" cy="261610"/>
          </a:xfrm>
          <a:prstGeom prst="rect">
            <a:avLst/>
          </a:prstGeom>
        </p:spPr>
        <p:txBody>
          <a:bodyPr wrap="square">
            <a:spAutoFit/>
          </a:bodyPr>
          <a:lstStyle/>
          <a:p>
            <a:r>
              <a:rPr lang="en-GB" sz="1100" dirty="0">
                <a:solidFill>
                  <a:schemeClr val="accent6">
                    <a:lumMod val="75000"/>
                  </a:schemeClr>
                </a:solidFill>
              </a:rPr>
              <a:t>Source: Sarah Boswell, Harvard Medical School, September 2020</a:t>
            </a:r>
          </a:p>
        </p:txBody>
      </p:sp>
    </p:spTree>
    <p:extLst>
      <p:ext uri="{BB962C8B-B14F-4D97-AF65-F5344CB8AC3E}">
        <p14:creationId xmlns:p14="http://schemas.microsoft.com/office/powerpoint/2010/main" val="180627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199456" y="348782"/>
            <a:ext cx="9145016" cy="1251231"/>
          </a:xfrm>
        </p:spPr>
        <p:txBody>
          <a:bodyPr/>
          <a:lstStyle/>
          <a:p>
            <a:r>
              <a:rPr lang="en-GB" dirty="0"/>
              <a:t>Experimental design</a:t>
            </a:r>
          </a:p>
        </p:txBody>
      </p:sp>
      <p:pic>
        <p:nvPicPr>
          <p:cNvPr id="5" name="Picture 4">
            <a:extLst>
              <a:ext uri="{FF2B5EF4-FFF2-40B4-BE49-F238E27FC236}">
                <a16:creationId xmlns:a16="http://schemas.microsoft.com/office/drawing/2014/main" id="{AC83D531-6368-4AC2-B20D-7DEC0BB78A77}"/>
              </a:ext>
            </a:extLst>
          </p:cNvPr>
          <p:cNvPicPr>
            <a:picLocks noChangeAspect="1"/>
          </p:cNvPicPr>
          <p:nvPr/>
        </p:nvPicPr>
        <p:blipFill>
          <a:blip r:embed="rId3"/>
          <a:stretch>
            <a:fillRect/>
          </a:stretch>
        </p:blipFill>
        <p:spPr>
          <a:xfrm>
            <a:off x="123653" y="2420888"/>
            <a:ext cx="5828332" cy="2507878"/>
          </a:xfrm>
          <a:prstGeom prst="rect">
            <a:avLst/>
          </a:prstGeom>
        </p:spPr>
      </p:pic>
      <p:pic>
        <p:nvPicPr>
          <p:cNvPr id="21506" name="Picture 2" descr="https://www.frontiersin.org/files/Articles/391125/fcell-06-00108-HTML/image_m/fcell-06-00108-g001.jpg">
            <a:extLst>
              <a:ext uri="{FF2B5EF4-FFF2-40B4-BE49-F238E27FC236}">
                <a16:creationId xmlns:a16="http://schemas.microsoft.com/office/drawing/2014/main" id="{5D3FA9B7-EA60-4689-A278-B3515CE72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617" y="1395169"/>
            <a:ext cx="4431444" cy="50873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B978B0E-4019-419E-9FCB-00531D8B5089}"/>
              </a:ext>
            </a:extLst>
          </p:cNvPr>
          <p:cNvSpPr/>
          <p:nvPr/>
        </p:nvSpPr>
        <p:spPr>
          <a:xfrm>
            <a:off x="1199942" y="4911033"/>
            <a:ext cx="4248472" cy="261610"/>
          </a:xfrm>
          <a:prstGeom prst="rect">
            <a:avLst/>
          </a:prstGeom>
        </p:spPr>
        <p:txBody>
          <a:bodyPr wrap="square">
            <a:spAutoFit/>
          </a:bodyPr>
          <a:lstStyle/>
          <a:p>
            <a:r>
              <a:rPr lang="en-GB" sz="1100" dirty="0">
                <a:solidFill>
                  <a:schemeClr val="accent6">
                    <a:lumMod val="75000"/>
                  </a:schemeClr>
                </a:solidFill>
              </a:rPr>
              <a:t>Source: Baran-Gale et al. Brief </a:t>
            </a:r>
            <a:r>
              <a:rPr lang="en-GB" sz="1100" dirty="0" err="1">
                <a:solidFill>
                  <a:schemeClr val="accent6">
                    <a:lumMod val="75000"/>
                  </a:schemeClr>
                </a:solidFill>
              </a:rPr>
              <a:t>Func</a:t>
            </a:r>
            <a:r>
              <a:rPr lang="en-GB" sz="1100" dirty="0">
                <a:solidFill>
                  <a:schemeClr val="accent6">
                    <a:lumMod val="75000"/>
                  </a:schemeClr>
                </a:solidFill>
              </a:rPr>
              <a:t> Genomics. 17</a:t>
            </a:r>
            <a:r>
              <a:rPr lang="en-GB" sz="1100" dirty="0"/>
              <a:t> </a:t>
            </a:r>
            <a:r>
              <a:rPr lang="en-GB" sz="1100" dirty="0">
                <a:solidFill>
                  <a:schemeClr val="accent6">
                    <a:lumMod val="75000"/>
                  </a:schemeClr>
                </a:solidFill>
              </a:rPr>
              <a:t>(4):233–239. (2018)</a:t>
            </a:r>
          </a:p>
        </p:txBody>
      </p:sp>
      <p:sp>
        <p:nvSpPr>
          <p:cNvPr id="4" name="Rectangle 3">
            <a:extLst>
              <a:ext uri="{FF2B5EF4-FFF2-40B4-BE49-F238E27FC236}">
                <a16:creationId xmlns:a16="http://schemas.microsoft.com/office/drawing/2014/main" id="{43A2AB22-0E9B-40DE-A518-FF31654D9B32}"/>
              </a:ext>
            </a:extLst>
          </p:cNvPr>
          <p:cNvSpPr/>
          <p:nvPr/>
        </p:nvSpPr>
        <p:spPr>
          <a:xfrm>
            <a:off x="7392144" y="6482556"/>
            <a:ext cx="6096000" cy="261610"/>
          </a:xfrm>
          <a:prstGeom prst="rect">
            <a:avLst/>
          </a:prstGeom>
        </p:spPr>
        <p:txBody>
          <a:bodyPr>
            <a:spAutoFit/>
          </a:bodyPr>
          <a:lstStyle/>
          <a:p>
            <a:r>
              <a:rPr lang="en-GB" sz="1100" dirty="0">
                <a:solidFill>
                  <a:schemeClr val="accent6">
                    <a:lumMod val="75000"/>
                  </a:schemeClr>
                </a:solidFill>
                <a:latin typeface="+mj-lt"/>
              </a:rPr>
              <a:t>Source: Nguyen QH et al. </a:t>
            </a:r>
            <a:r>
              <a:rPr lang="en-GB" sz="1100" i="1" dirty="0">
                <a:solidFill>
                  <a:schemeClr val="accent6">
                    <a:lumMod val="75000"/>
                  </a:schemeClr>
                </a:solidFill>
                <a:latin typeface="+mj-lt"/>
              </a:rPr>
              <a:t>Front Cell Dev </a:t>
            </a:r>
            <a:r>
              <a:rPr lang="en-GB" sz="1100" i="1" dirty="0" err="1">
                <a:solidFill>
                  <a:schemeClr val="accent6">
                    <a:lumMod val="75000"/>
                  </a:schemeClr>
                </a:solidFill>
                <a:latin typeface="+mj-lt"/>
              </a:rPr>
              <a:t>Biol</a:t>
            </a:r>
            <a:r>
              <a:rPr lang="en-GB" sz="1100" i="1" dirty="0">
                <a:solidFill>
                  <a:schemeClr val="accent6">
                    <a:lumMod val="75000"/>
                  </a:schemeClr>
                </a:solidFill>
                <a:latin typeface="+mj-lt"/>
              </a:rPr>
              <a:t> </a:t>
            </a:r>
            <a:r>
              <a:rPr lang="en-GB" sz="1100" dirty="0">
                <a:solidFill>
                  <a:schemeClr val="accent6">
                    <a:lumMod val="75000"/>
                  </a:schemeClr>
                </a:solidFill>
                <a:latin typeface="+mj-lt"/>
              </a:rPr>
              <a:t>6:108. (2018)</a:t>
            </a:r>
          </a:p>
        </p:txBody>
      </p:sp>
    </p:spTree>
    <p:extLst>
      <p:ext uri="{BB962C8B-B14F-4D97-AF65-F5344CB8AC3E}">
        <p14:creationId xmlns:p14="http://schemas.microsoft.com/office/powerpoint/2010/main" val="3862246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775520" y="429283"/>
            <a:ext cx="9937104" cy="630557"/>
          </a:xfrm>
        </p:spPr>
        <p:txBody>
          <a:bodyPr/>
          <a:lstStyle/>
          <a:p>
            <a:r>
              <a:rPr lang="en-GB" sz="5500" dirty="0"/>
              <a:t>What platform Should I use?</a:t>
            </a:r>
          </a:p>
        </p:txBody>
      </p:sp>
      <p:sp>
        <p:nvSpPr>
          <p:cNvPr id="3" name="Rectangle 2">
            <a:extLst>
              <a:ext uri="{FF2B5EF4-FFF2-40B4-BE49-F238E27FC236}">
                <a16:creationId xmlns:a16="http://schemas.microsoft.com/office/drawing/2014/main" id="{7B96499F-DFD4-4701-A5FB-84D22050076D}"/>
              </a:ext>
            </a:extLst>
          </p:cNvPr>
          <p:cNvSpPr/>
          <p:nvPr/>
        </p:nvSpPr>
        <p:spPr>
          <a:xfrm>
            <a:off x="3575720" y="1405994"/>
            <a:ext cx="8424936" cy="5119350"/>
          </a:xfrm>
          <a:prstGeom prst="rect">
            <a:avLst/>
          </a:prstGeom>
        </p:spPr>
        <p:txBody>
          <a:bodyPr wrap="square">
            <a:spAutoFit/>
          </a:bodyPr>
          <a:lstStyle/>
          <a:p>
            <a:pPr>
              <a:spcAft>
                <a:spcPts val="1600"/>
              </a:spcAft>
            </a:pPr>
            <a:r>
              <a:rPr lang="en-GB" sz="2400" b="1" u="sng" dirty="0">
                <a:solidFill>
                  <a:schemeClr val="accent6">
                    <a:lumMod val="10000"/>
                  </a:schemeClr>
                </a:solidFill>
                <a:latin typeface="+mj-lt"/>
              </a:rPr>
              <a:t>Choose protocol based on:</a:t>
            </a:r>
          </a:p>
          <a:p>
            <a:r>
              <a:rPr lang="en-GB" dirty="0">
                <a:solidFill>
                  <a:schemeClr val="accent6">
                    <a:lumMod val="10000"/>
                  </a:schemeClr>
                </a:solidFill>
                <a:latin typeface="+mj-lt"/>
              </a:rPr>
              <a:t>- Throughput (number of cells per reaction)</a:t>
            </a:r>
          </a:p>
          <a:p>
            <a:r>
              <a:rPr lang="en-GB" dirty="0">
                <a:solidFill>
                  <a:schemeClr val="accent6">
                    <a:lumMod val="10000"/>
                  </a:schemeClr>
                </a:solidFill>
                <a:latin typeface="+mj-lt"/>
              </a:rPr>
              <a:t>- Sample of origin</a:t>
            </a:r>
          </a:p>
          <a:p>
            <a:r>
              <a:rPr lang="en-GB" dirty="0">
                <a:solidFill>
                  <a:schemeClr val="accent6">
                    <a:lumMod val="10000"/>
                  </a:schemeClr>
                </a:solidFill>
                <a:latin typeface="+mj-lt"/>
              </a:rPr>
              <a:t>- Cost / Labour / Time limitations</a:t>
            </a:r>
          </a:p>
          <a:p>
            <a:r>
              <a:rPr lang="en-GB" dirty="0">
                <a:solidFill>
                  <a:schemeClr val="accent6">
                    <a:lumMod val="10000"/>
                  </a:schemeClr>
                </a:solidFill>
                <a:latin typeface="+mj-lt"/>
              </a:rPr>
              <a:t>- Gene body coverage: 5’/ 3’ biased or full-length?</a:t>
            </a:r>
          </a:p>
          <a:p>
            <a:r>
              <a:rPr lang="en-GB" dirty="0">
                <a:solidFill>
                  <a:schemeClr val="accent6">
                    <a:lumMod val="10000"/>
                  </a:schemeClr>
                </a:solidFill>
                <a:latin typeface="+mj-lt"/>
              </a:rPr>
              <a:t>- UMI vs no-UMI</a:t>
            </a:r>
          </a:p>
          <a:p>
            <a:r>
              <a:rPr lang="en-GB" dirty="0">
                <a:solidFill>
                  <a:schemeClr val="accent6">
                    <a:lumMod val="10000"/>
                  </a:schemeClr>
                </a:solidFill>
                <a:latin typeface="+mj-lt"/>
              </a:rPr>
              <a:t>- Sequencing depth per cell</a:t>
            </a:r>
          </a:p>
          <a:p>
            <a:endParaRPr lang="en-GB" dirty="0">
              <a:solidFill>
                <a:schemeClr val="accent6">
                  <a:lumMod val="10000"/>
                </a:schemeClr>
              </a:solidFill>
              <a:latin typeface="+mj-lt"/>
            </a:endParaRPr>
          </a:p>
          <a:p>
            <a:pPr>
              <a:spcAft>
                <a:spcPts val="1600"/>
              </a:spcAft>
            </a:pPr>
            <a:r>
              <a:rPr lang="en-GB" sz="2400" b="1" u="sng" dirty="0">
                <a:solidFill>
                  <a:schemeClr val="accent6">
                    <a:lumMod val="10000"/>
                  </a:schemeClr>
                </a:solidFill>
                <a:latin typeface="+mj-lt"/>
              </a:rPr>
              <a:t>Examples:</a:t>
            </a:r>
          </a:p>
          <a:p>
            <a:pPr marL="171450" indent="-171450">
              <a:buFontTx/>
              <a:buChar char="-"/>
            </a:pPr>
            <a:r>
              <a:rPr lang="en-GB" dirty="0">
                <a:solidFill>
                  <a:schemeClr val="accent6">
                    <a:lumMod val="10000"/>
                  </a:schemeClr>
                </a:solidFill>
                <a:latin typeface="+mj-lt"/>
              </a:rPr>
              <a:t>If you sample is fairly homogeneous – bulk </a:t>
            </a:r>
            <a:r>
              <a:rPr lang="en-GB" dirty="0" err="1">
                <a:solidFill>
                  <a:schemeClr val="accent6">
                    <a:lumMod val="10000"/>
                  </a:schemeClr>
                </a:solidFill>
                <a:latin typeface="+mj-lt"/>
              </a:rPr>
              <a:t>RNAseq</a:t>
            </a:r>
            <a:endParaRPr lang="en-GB" dirty="0">
              <a:solidFill>
                <a:schemeClr val="accent6">
                  <a:lumMod val="10000"/>
                </a:schemeClr>
              </a:solidFill>
              <a:latin typeface="+mj-lt"/>
            </a:endParaRPr>
          </a:p>
          <a:p>
            <a:pPr marL="171450" indent="-171450">
              <a:buFontTx/>
              <a:buChar char="-"/>
            </a:pPr>
            <a:r>
              <a:rPr lang="en-GB" dirty="0">
                <a:solidFill>
                  <a:schemeClr val="accent6">
                    <a:lumMod val="10000"/>
                  </a:schemeClr>
                </a:solidFill>
                <a:latin typeface="+mj-lt"/>
              </a:rPr>
              <a:t>If your sample is limited in cell number – plate-based method</a:t>
            </a:r>
          </a:p>
          <a:p>
            <a:pPr marL="171450" indent="-171450">
              <a:buFontTx/>
              <a:buChar char="-"/>
            </a:pPr>
            <a:r>
              <a:rPr lang="en-GB" dirty="0">
                <a:solidFill>
                  <a:schemeClr val="accent6">
                    <a:lumMod val="10000"/>
                  </a:schemeClr>
                </a:solidFill>
                <a:latin typeface="+mj-lt"/>
              </a:rPr>
              <a:t>If you want re-annotate the transcriptome and discover new isoforms – full-length coverage (SMART-seq2, </a:t>
            </a:r>
            <a:r>
              <a:rPr lang="en-GB" dirty="0" err="1">
                <a:solidFill>
                  <a:schemeClr val="accent6">
                    <a:lumMod val="10000"/>
                  </a:schemeClr>
                </a:solidFill>
                <a:latin typeface="+mj-lt"/>
              </a:rPr>
              <a:t>seqWell</a:t>
            </a:r>
            <a:r>
              <a:rPr lang="en-GB" dirty="0">
                <a:solidFill>
                  <a:schemeClr val="accent6">
                    <a:lumMod val="10000"/>
                  </a:schemeClr>
                </a:solidFill>
                <a:latin typeface="+mj-lt"/>
              </a:rPr>
              <a:t>) </a:t>
            </a:r>
          </a:p>
          <a:p>
            <a:pPr marL="171450" indent="-171450">
              <a:buFontTx/>
              <a:buChar char="-"/>
            </a:pPr>
            <a:r>
              <a:rPr lang="en-GB" dirty="0">
                <a:solidFill>
                  <a:schemeClr val="accent6">
                    <a:lumMod val="10000"/>
                  </a:schemeClr>
                </a:solidFill>
                <a:latin typeface="+mj-lt"/>
              </a:rPr>
              <a:t>If you are looking to classify all cell types in a diverse tissue - high throughput</a:t>
            </a:r>
          </a:p>
          <a:p>
            <a:pPr marL="171450" indent="-171450">
              <a:buFontTx/>
              <a:buChar char="-"/>
            </a:pPr>
            <a:r>
              <a:rPr lang="en-GB" dirty="0">
                <a:solidFill>
                  <a:schemeClr val="accent6">
                    <a:lumMod val="10000"/>
                  </a:schemeClr>
                </a:solidFill>
                <a:latin typeface="+mj-lt"/>
              </a:rPr>
              <a:t>If you have only archival human samples – nuclei isolation or 10x fixed RNA profiling</a:t>
            </a:r>
            <a:br>
              <a:rPr lang="en-GB" dirty="0">
                <a:solidFill>
                  <a:schemeClr val="accent6">
                    <a:lumMod val="10000"/>
                  </a:schemeClr>
                </a:solidFill>
                <a:latin typeface="+mj-lt"/>
              </a:rPr>
            </a:br>
            <a:endParaRPr lang="en-GB" dirty="0">
              <a:solidFill>
                <a:schemeClr val="accent6">
                  <a:lumMod val="10000"/>
                </a:schemeClr>
              </a:solidFill>
              <a:latin typeface="+mj-lt"/>
            </a:endParaRPr>
          </a:p>
        </p:txBody>
      </p:sp>
    </p:spTree>
    <p:extLst>
      <p:ext uri="{BB962C8B-B14F-4D97-AF65-F5344CB8AC3E}">
        <p14:creationId xmlns:p14="http://schemas.microsoft.com/office/powerpoint/2010/main" val="521768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547667-7160-8C4A-87FA-5F453DFB7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6021288"/>
            <a:ext cx="2880320" cy="595402"/>
          </a:xfrm>
          <a:prstGeom prst="rect">
            <a:avLst/>
          </a:prstGeom>
        </p:spPr>
      </p:pic>
      <p:sp>
        <p:nvSpPr>
          <p:cNvPr id="5" name="Title 3">
            <a:extLst>
              <a:ext uri="{FF2B5EF4-FFF2-40B4-BE49-F238E27FC236}">
                <a16:creationId xmlns:a16="http://schemas.microsoft.com/office/drawing/2014/main" id="{61FD76D4-A05F-425D-B2EA-579EC3F5C1C5}"/>
              </a:ext>
            </a:extLst>
          </p:cNvPr>
          <p:cNvSpPr txBox="1">
            <a:spLocks/>
          </p:cNvSpPr>
          <p:nvPr/>
        </p:nvSpPr>
        <p:spPr>
          <a:xfrm>
            <a:off x="-384720" y="443698"/>
            <a:ext cx="7488237" cy="687881"/>
          </a:xfrm>
          <a:prstGeom prst="rect">
            <a:avLst/>
          </a:prstGeom>
          <a:ln>
            <a:noFill/>
          </a:ln>
        </p:spPr>
        <p:txBody>
          <a:bodyPr vert="horz" lIns="0" tIns="0" rIns="0" bIns="0" rtlCol="0" anchor="ctr" anchorCtr="0">
            <a:noAutofit/>
          </a:bodyPr>
          <a:lstStyle>
            <a:lvl1pPr algn="ctr" defTabSz="914400" rtl="0" eaLnBrk="1" latinLnBrk="0" hangingPunct="1">
              <a:lnSpc>
                <a:spcPct val="70000"/>
              </a:lnSpc>
              <a:spcBef>
                <a:spcPct val="0"/>
              </a:spcBef>
              <a:buNone/>
              <a:defRPr sz="6000" kern="1200" cap="all" baseline="0">
                <a:solidFill>
                  <a:schemeClr val="bg1"/>
                </a:solidFill>
                <a:latin typeface="+mj-lt"/>
                <a:ea typeface="+mj-ea"/>
                <a:cs typeface="+mj-cs"/>
              </a:defRPr>
            </a:lvl1pPr>
          </a:lstStyle>
          <a:p>
            <a:r>
              <a:rPr lang="en-GB" dirty="0"/>
              <a:t>Literature:</a:t>
            </a:r>
          </a:p>
        </p:txBody>
      </p:sp>
      <p:sp>
        <p:nvSpPr>
          <p:cNvPr id="3" name="Rectangle 2">
            <a:extLst>
              <a:ext uri="{FF2B5EF4-FFF2-40B4-BE49-F238E27FC236}">
                <a16:creationId xmlns:a16="http://schemas.microsoft.com/office/drawing/2014/main" id="{C0E6431C-4491-4359-8E0B-ECF6746B6E9F}"/>
              </a:ext>
            </a:extLst>
          </p:cNvPr>
          <p:cNvSpPr/>
          <p:nvPr/>
        </p:nvSpPr>
        <p:spPr>
          <a:xfrm>
            <a:off x="983432" y="980728"/>
            <a:ext cx="11928648" cy="5093702"/>
          </a:xfrm>
          <a:prstGeom prst="rect">
            <a:avLst/>
          </a:prstGeom>
        </p:spPr>
        <p:txBody>
          <a:bodyPr wrap="square">
            <a:spAutoFit/>
          </a:bodyPr>
          <a:lstStyle/>
          <a:p>
            <a:pPr marL="285750" lvl="0" indent="-285750">
              <a:buFont typeface="Arial" panose="020B0604020202020204" pitchFamily="34" charset="0"/>
              <a:buChar char="•"/>
            </a:pPr>
            <a:r>
              <a:rPr lang="en-GB" sz="1250" dirty="0">
                <a:solidFill>
                  <a:schemeClr val="bg1"/>
                </a:solidFill>
              </a:rPr>
              <a:t>https://hbctraining.github.io/scRNA-seq/slides/Single_Cell_2_27_20.pdf.</a:t>
            </a:r>
          </a:p>
          <a:p>
            <a:pPr marL="285750" lvl="0" indent="-285750">
              <a:buFont typeface="Arial" panose="020B0604020202020204" pitchFamily="34" charset="0"/>
              <a:buChar char="•"/>
            </a:pPr>
            <a:r>
              <a:rPr lang="en-GB" sz="1250" dirty="0">
                <a:solidFill>
                  <a:schemeClr val="bg1"/>
                </a:solidFill>
              </a:rPr>
              <a:t>https://www.slideshare.net/TimothyTickle/introduction-to-singlecell-rnaseq</a:t>
            </a:r>
          </a:p>
          <a:p>
            <a:pPr marL="285750" lvl="0" indent="-285750">
              <a:buFont typeface="Arial" panose="020B0604020202020204" pitchFamily="34" charset="0"/>
              <a:buChar char="•"/>
            </a:pPr>
            <a:r>
              <a:rPr lang="en-GB" sz="1250" dirty="0" err="1">
                <a:solidFill>
                  <a:schemeClr val="bg1"/>
                </a:solidFill>
              </a:rPr>
              <a:t>Arzalluz-Luque</a:t>
            </a:r>
            <a:r>
              <a:rPr lang="en-GB" sz="1250" dirty="0">
                <a:solidFill>
                  <a:schemeClr val="bg1"/>
                </a:solidFill>
              </a:rPr>
              <a:t> et al. A. Single-cell </a:t>
            </a:r>
            <a:r>
              <a:rPr lang="en-GB" sz="1250" dirty="0" err="1">
                <a:solidFill>
                  <a:schemeClr val="bg1"/>
                </a:solidFill>
              </a:rPr>
              <a:t>RNAseq</a:t>
            </a:r>
            <a:r>
              <a:rPr lang="en-GB" sz="1250" dirty="0">
                <a:solidFill>
                  <a:schemeClr val="bg1"/>
                </a:solidFill>
              </a:rPr>
              <a:t> for the study of isoforms—how is that possible?. Genome </a:t>
            </a:r>
            <a:r>
              <a:rPr lang="en-GB" sz="1250" dirty="0" err="1">
                <a:solidFill>
                  <a:schemeClr val="bg1"/>
                </a:solidFill>
              </a:rPr>
              <a:t>Biol</a:t>
            </a:r>
            <a:r>
              <a:rPr lang="en-GB" sz="1250" dirty="0">
                <a:solidFill>
                  <a:schemeClr val="bg1"/>
                </a:solidFill>
              </a:rPr>
              <a:t> 19, 110 (2018).</a:t>
            </a:r>
          </a:p>
          <a:p>
            <a:pPr marL="285750" lvl="0" indent="-285750">
              <a:buFont typeface="Arial" panose="020B0604020202020204" pitchFamily="34" charset="0"/>
              <a:buChar char="•"/>
            </a:pPr>
            <a:r>
              <a:rPr lang="en-GB" sz="1250" dirty="0">
                <a:solidFill>
                  <a:schemeClr val="bg1"/>
                </a:solidFill>
              </a:rPr>
              <a:t>Ding et al. Systematic comparison of single-cell and single-nucleus RNA-sequencing methods. Nat </a:t>
            </a:r>
            <a:r>
              <a:rPr lang="en-GB" sz="1250" dirty="0" err="1">
                <a:solidFill>
                  <a:schemeClr val="bg1"/>
                </a:solidFill>
              </a:rPr>
              <a:t>Biotechnol</a:t>
            </a:r>
            <a:r>
              <a:rPr lang="en-GB" sz="1250" dirty="0">
                <a:solidFill>
                  <a:schemeClr val="bg1"/>
                </a:solidFill>
              </a:rPr>
              <a:t> 38, 737–746 (2020).</a:t>
            </a:r>
          </a:p>
          <a:p>
            <a:pPr marL="285750" lvl="0" indent="-285750">
              <a:buFont typeface="Arial" panose="020B0604020202020204" pitchFamily="34" charset="0"/>
              <a:buChar char="•"/>
            </a:pPr>
            <a:r>
              <a:rPr lang="en-GB" sz="1250" dirty="0">
                <a:solidFill>
                  <a:schemeClr val="bg1"/>
                </a:solidFill>
              </a:rPr>
              <a:t>Haque et al. A practical guide to single-cell RNA-sequencing for biomedical research and clinical applications. Genome Med 9, 75 (2017). </a:t>
            </a:r>
          </a:p>
          <a:p>
            <a:pPr marL="285750" lvl="0" indent="-285750">
              <a:buFont typeface="Arial" panose="020B0604020202020204" pitchFamily="34" charset="0"/>
              <a:buChar char="•"/>
            </a:pPr>
            <a:r>
              <a:rPr lang="en-GB" sz="1250" dirty="0">
                <a:solidFill>
                  <a:schemeClr val="bg1"/>
                </a:solidFill>
              </a:rPr>
              <a:t>Hwang et al. Single-cell RNA sequencing technologies and bioinformatics pipelines. Exp Mol Med.50(8):96. (2018).</a:t>
            </a:r>
          </a:p>
          <a:p>
            <a:pPr marL="285750" lvl="0" indent="-285750">
              <a:buFont typeface="Arial" panose="020B0604020202020204" pitchFamily="34" charset="0"/>
              <a:buChar char="•"/>
            </a:pPr>
            <a:r>
              <a:rPr lang="en-GB" sz="1250" dirty="0">
                <a:solidFill>
                  <a:schemeClr val="bg1"/>
                </a:solidFill>
              </a:rPr>
              <a:t>Baran-Gale et al. Experimental design for single-cell RNA sequencing. Briefings in Functional Genomics, Volume 17, Issue 4, Pages 233–239 (2018).</a:t>
            </a:r>
          </a:p>
          <a:p>
            <a:pPr marL="285750" lvl="0" indent="-285750">
              <a:buFont typeface="Arial" panose="020B0604020202020204" pitchFamily="34" charset="0"/>
              <a:buChar char="•"/>
            </a:pPr>
            <a:r>
              <a:rPr lang="en-GB" sz="1250" dirty="0">
                <a:solidFill>
                  <a:schemeClr val="bg1"/>
                </a:solidFill>
              </a:rPr>
              <a:t>Kashima, Y., Sakamoto, Y., Kaneko, K. et al. Single-cell sequencing techniques from individual to </a:t>
            </a:r>
            <a:r>
              <a:rPr lang="en-GB" sz="1250" dirty="0" err="1">
                <a:solidFill>
                  <a:schemeClr val="bg1"/>
                </a:solidFill>
              </a:rPr>
              <a:t>multiomics</a:t>
            </a:r>
            <a:r>
              <a:rPr lang="en-GB" sz="1250" dirty="0">
                <a:solidFill>
                  <a:schemeClr val="bg1"/>
                </a:solidFill>
              </a:rPr>
              <a:t> analyses. Exp Mol Med 52, 1419–1427 (2020).</a:t>
            </a:r>
          </a:p>
          <a:p>
            <a:pPr marL="285750" lvl="0" indent="-285750">
              <a:buFont typeface="Arial" panose="020B0604020202020204" pitchFamily="34" charset="0"/>
              <a:buChar char="•"/>
            </a:pPr>
            <a:r>
              <a:rPr lang="en-GB" sz="1250" dirty="0">
                <a:solidFill>
                  <a:schemeClr val="bg1"/>
                </a:solidFill>
              </a:rPr>
              <a:t>Liao et al. Uncovering an Organ’s Molecular Architecture at Single-Cell Resolution by Spatially Resolved Transcriptomics. Trends in Biotechnology. (2020).</a:t>
            </a:r>
          </a:p>
          <a:p>
            <a:pPr marL="285750" lvl="0" indent="-285750">
              <a:buFont typeface="Arial" panose="020B0604020202020204" pitchFamily="34" charset="0"/>
              <a:buChar char="•"/>
            </a:pPr>
            <a:r>
              <a:rPr lang="en-GB" sz="1250" dirty="0" err="1">
                <a:solidFill>
                  <a:schemeClr val="bg1"/>
                </a:solidFill>
              </a:rPr>
              <a:t>Laks</a:t>
            </a:r>
            <a:r>
              <a:rPr lang="en-GB" sz="1250" dirty="0">
                <a:solidFill>
                  <a:schemeClr val="bg1"/>
                </a:solidFill>
              </a:rPr>
              <a:t> et al. Clonal Decomposition and DNA Replication States Defined by Scaled Single-Cell Genome Sequencing. Cell. 179(5):1207-1221.e22. (2019).</a:t>
            </a:r>
          </a:p>
          <a:p>
            <a:pPr marL="285750" lvl="0" indent="-285750">
              <a:buFont typeface="Arial" panose="020B0604020202020204" pitchFamily="34" charset="0"/>
              <a:buChar char="•"/>
            </a:pPr>
            <a:r>
              <a:rPr lang="en-GB" sz="1250" dirty="0" err="1">
                <a:solidFill>
                  <a:schemeClr val="bg1"/>
                </a:solidFill>
              </a:rPr>
              <a:t>Macosko</a:t>
            </a:r>
            <a:r>
              <a:rPr lang="en-GB" sz="1250" dirty="0">
                <a:solidFill>
                  <a:schemeClr val="bg1"/>
                </a:solidFill>
              </a:rPr>
              <a:t> et al. Single-cell RNA sequencing at isoform resolution. Nat </a:t>
            </a:r>
            <a:r>
              <a:rPr lang="en-GB" sz="1250" dirty="0" err="1">
                <a:solidFill>
                  <a:schemeClr val="bg1"/>
                </a:solidFill>
              </a:rPr>
              <a:t>Biotechnol</a:t>
            </a:r>
            <a:r>
              <a:rPr lang="en-GB" sz="1250" dirty="0">
                <a:solidFill>
                  <a:schemeClr val="bg1"/>
                </a:solidFill>
              </a:rPr>
              <a:t> 38, 697–698 (2020).</a:t>
            </a:r>
          </a:p>
          <a:p>
            <a:pPr marL="285750" lvl="0" indent="-285750">
              <a:buFont typeface="Arial" panose="020B0604020202020204" pitchFamily="34" charset="0"/>
              <a:buChar char="•"/>
            </a:pPr>
            <a:r>
              <a:rPr lang="en-GB" sz="1250" dirty="0">
                <a:solidFill>
                  <a:schemeClr val="bg1"/>
                </a:solidFill>
              </a:rPr>
              <a:t>McGinnis et al. MULTI-</a:t>
            </a:r>
            <a:r>
              <a:rPr lang="en-GB" sz="1250" dirty="0" err="1">
                <a:solidFill>
                  <a:schemeClr val="bg1"/>
                </a:solidFill>
              </a:rPr>
              <a:t>seq</a:t>
            </a:r>
            <a:r>
              <a:rPr lang="en-GB" sz="1250" dirty="0">
                <a:solidFill>
                  <a:schemeClr val="bg1"/>
                </a:solidFill>
              </a:rPr>
              <a:t>: sample multiplexing for single-cell RNA sequencing using lipid-tagged indices. Nat Methods 16, 619–626 (2019).</a:t>
            </a:r>
          </a:p>
          <a:p>
            <a:pPr marL="285750" lvl="0" indent="-285750">
              <a:buFont typeface="Arial" panose="020B0604020202020204" pitchFamily="34" charset="0"/>
              <a:buChar char="•"/>
            </a:pPr>
            <a:r>
              <a:rPr lang="en-GB" sz="1250" dirty="0">
                <a:solidFill>
                  <a:schemeClr val="bg1"/>
                </a:solidFill>
              </a:rPr>
              <a:t>Nguyen et al. Experimental Considerations for Single-Cell RNA Sequencing Approaches. Front Cell Dev </a:t>
            </a:r>
            <a:r>
              <a:rPr lang="en-GB" sz="1250" dirty="0" err="1">
                <a:solidFill>
                  <a:schemeClr val="bg1"/>
                </a:solidFill>
              </a:rPr>
              <a:t>Biol</a:t>
            </a:r>
            <a:r>
              <a:rPr lang="en-GB" sz="1250" dirty="0">
                <a:solidFill>
                  <a:schemeClr val="bg1"/>
                </a:solidFill>
              </a:rPr>
              <a:t> 6:108. (2018).</a:t>
            </a:r>
          </a:p>
          <a:p>
            <a:pPr marL="285750" lvl="0" indent="-285750">
              <a:buFont typeface="Arial" panose="020B0604020202020204" pitchFamily="34" charset="0"/>
              <a:buChar char="•"/>
            </a:pPr>
            <a:r>
              <a:rPr lang="en-GB" sz="1250" dirty="0" err="1">
                <a:solidFill>
                  <a:schemeClr val="bg1"/>
                </a:solidFill>
              </a:rPr>
              <a:t>Pijuan</a:t>
            </a:r>
            <a:r>
              <a:rPr lang="en-GB" sz="1250" dirty="0">
                <a:solidFill>
                  <a:schemeClr val="bg1"/>
                </a:solidFill>
              </a:rPr>
              <a:t>-Sala et al. A single-cell molecular map of mouse gastrulation and early organogenesis. Nature 566, 490–495 (2019). </a:t>
            </a:r>
          </a:p>
          <a:p>
            <a:pPr marL="285750" lvl="0" indent="-285750">
              <a:buFont typeface="Arial" panose="020B0604020202020204" pitchFamily="34" charset="0"/>
              <a:buChar char="•"/>
            </a:pPr>
            <a:r>
              <a:rPr lang="en-GB" sz="1250" dirty="0" err="1">
                <a:solidFill>
                  <a:schemeClr val="bg1"/>
                </a:solidFill>
              </a:rPr>
              <a:t>Plasschaert</a:t>
            </a:r>
            <a:r>
              <a:rPr lang="en-GB" sz="1250" dirty="0">
                <a:solidFill>
                  <a:schemeClr val="bg1"/>
                </a:solidFill>
              </a:rPr>
              <a:t> et al. A single-cell atlas of the airway epithelium reveals the CFTR-rich pulmonary </a:t>
            </a:r>
            <a:r>
              <a:rPr lang="en-GB" sz="1250" dirty="0" err="1">
                <a:solidFill>
                  <a:schemeClr val="bg1"/>
                </a:solidFill>
              </a:rPr>
              <a:t>ionocyte</a:t>
            </a:r>
            <a:r>
              <a:rPr lang="en-GB" sz="1250" dirty="0">
                <a:solidFill>
                  <a:schemeClr val="bg1"/>
                </a:solidFill>
              </a:rPr>
              <a:t>. Nature 560, 377–381 (2018). </a:t>
            </a:r>
          </a:p>
          <a:p>
            <a:pPr marL="285750" lvl="0" indent="-285750">
              <a:buFont typeface="Arial" panose="020B0604020202020204" pitchFamily="34" charset="0"/>
              <a:buChar char="•"/>
            </a:pPr>
            <a:r>
              <a:rPr lang="en-GB" sz="1250" dirty="0">
                <a:solidFill>
                  <a:schemeClr val="bg1"/>
                </a:solidFill>
              </a:rPr>
              <a:t>Richter, M.L et al. Single-nucleus RNA-seq2 reveals functional crosstalk between liver zonation and ploidy. Nat </a:t>
            </a:r>
            <a:r>
              <a:rPr lang="en-GB" sz="1250" dirty="0" err="1">
                <a:solidFill>
                  <a:schemeClr val="bg1"/>
                </a:solidFill>
              </a:rPr>
              <a:t>Commun</a:t>
            </a:r>
            <a:r>
              <a:rPr lang="en-GB" sz="1250" dirty="0">
                <a:solidFill>
                  <a:schemeClr val="bg1"/>
                </a:solidFill>
              </a:rPr>
              <a:t> 12</a:t>
            </a:r>
            <a:r>
              <a:rPr lang="en-GB" sz="1250" b="1" dirty="0">
                <a:solidFill>
                  <a:schemeClr val="bg1"/>
                </a:solidFill>
              </a:rPr>
              <a:t>, </a:t>
            </a:r>
            <a:r>
              <a:rPr lang="en-GB" sz="1250" dirty="0">
                <a:solidFill>
                  <a:schemeClr val="bg1"/>
                </a:solidFill>
              </a:rPr>
              <a:t>4264 (2021).</a:t>
            </a:r>
          </a:p>
          <a:p>
            <a:pPr marL="285750" lvl="0" indent="-285750">
              <a:buFont typeface="Arial" panose="020B0604020202020204" pitchFamily="34" charset="0"/>
              <a:buChar char="•"/>
            </a:pPr>
            <a:r>
              <a:rPr lang="en-GB" sz="1250" dirty="0">
                <a:solidFill>
                  <a:schemeClr val="bg1"/>
                </a:solidFill>
              </a:rPr>
              <a:t>See et al. A Single-Cell Sequencing Guide for Immunologists. Frontiers in immunology, 9, 2425. (2018).</a:t>
            </a:r>
          </a:p>
          <a:p>
            <a:pPr marL="285750" lvl="0" indent="-285750">
              <a:buFont typeface="Arial" panose="020B0604020202020204" pitchFamily="34" charset="0"/>
              <a:buChar char="•"/>
            </a:pPr>
            <a:r>
              <a:rPr lang="en-GB" sz="1250" dirty="0" err="1">
                <a:solidFill>
                  <a:schemeClr val="bg1"/>
                </a:solidFill>
              </a:rPr>
              <a:t>Stoeckius</a:t>
            </a:r>
            <a:r>
              <a:rPr lang="en-GB" sz="1250" dirty="0">
                <a:solidFill>
                  <a:schemeClr val="bg1"/>
                </a:solidFill>
              </a:rPr>
              <a:t> et al. Simultaneous epitope and transcriptome measurement in single cells. Nat Methods. (2017).</a:t>
            </a:r>
          </a:p>
          <a:p>
            <a:pPr marL="285750" lvl="0" indent="-285750">
              <a:buFont typeface="Arial" panose="020B0604020202020204" pitchFamily="34" charset="0"/>
              <a:buChar char="•"/>
            </a:pPr>
            <a:r>
              <a:rPr lang="en-GB" sz="1250" dirty="0" err="1">
                <a:solidFill>
                  <a:schemeClr val="bg1"/>
                </a:solidFill>
              </a:rPr>
              <a:t>Svensson</a:t>
            </a:r>
            <a:r>
              <a:rPr lang="en-GB" sz="1250" dirty="0">
                <a:solidFill>
                  <a:schemeClr val="bg1"/>
                </a:solidFill>
              </a:rPr>
              <a:t> et al. Power analysis of single-cell RNA-sequencing experiments. Nat Methods 14, 381–387 (2017).</a:t>
            </a:r>
          </a:p>
          <a:p>
            <a:pPr marL="285750" lvl="0" indent="-285750">
              <a:buFont typeface="Arial" panose="020B0604020202020204" pitchFamily="34" charset="0"/>
              <a:buChar char="•"/>
            </a:pPr>
            <a:r>
              <a:rPr lang="en-GB" sz="1250" dirty="0" err="1">
                <a:solidFill>
                  <a:schemeClr val="bg1"/>
                </a:solidFill>
              </a:rPr>
              <a:t>Svensson</a:t>
            </a:r>
            <a:r>
              <a:rPr lang="en-GB" sz="1250" dirty="0">
                <a:solidFill>
                  <a:schemeClr val="bg1"/>
                </a:solidFill>
              </a:rPr>
              <a:t> et al. Exponential scaling of single-cell RNA-</a:t>
            </a:r>
            <a:r>
              <a:rPr lang="en-GB" sz="1250" dirty="0" err="1">
                <a:solidFill>
                  <a:schemeClr val="bg1"/>
                </a:solidFill>
              </a:rPr>
              <a:t>seq</a:t>
            </a:r>
            <a:r>
              <a:rPr lang="en-GB" sz="1250" dirty="0">
                <a:solidFill>
                  <a:schemeClr val="bg1"/>
                </a:solidFill>
              </a:rPr>
              <a:t> in the past decade. Nat </a:t>
            </a:r>
            <a:r>
              <a:rPr lang="en-GB" sz="1250" dirty="0" err="1">
                <a:solidFill>
                  <a:schemeClr val="bg1"/>
                </a:solidFill>
              </a:rPr>
              <a:t>Protoc</a:t>
            </a:r>
            <a:r>
              <a:rPr lang="en-GB" sz="1250" dirty="0">
                <a:solidFill>
                  <a:schemeClr val="bg1"/>
                </a:solidFill>
              </a:rPr>
              <a:t> 13, 599–604 (2018).</a:t>
            </a:r>
          </a:p>
          <a:p>
            <a:pPr marL="285750" lvl="0" indent="-285750">
              <a:buFont typeface="Arial" panose="020B0604020202020204" pitchFamily="34" charset="0"/>
              <a:buChar char="•"/>
            </a:pPr>
            <a:r>
              <a:rPr lang="en-GB" sz="1250" dirty="0">
                <a:solidFill>
                  <a:schemeClr val="bg1"/>
                </a:solidFill>
              </a:rPr>
              <a:t>Vallejo et al. </a:t>
            </a:r>
            <a:r>
              <a:rPr lang="en-GB" sz="1250" dirty="0" err="1">
                <a:solidFill>
                  <a:schemeClr val="bg1"/>
                </a:solidFill>
              </a:rPr>
              <a:t>snPATHO-seq</a:t>
            </a:r>
            <a:r>
              <a:rPr lang="en-GB" sz="1250" dirty="0">
                <a:solidFill>
                  <a:schemeClr val="bg1"/>
                </a:solidFill>
              </a:rPr>
              <a:t>: unlocking the FFPE archives for single nucleus RNA profiling. </a:t>
            </a:r>
            <a:r>
              <a:rPr lang="en-GB" sz="1250" dirty="0" err="1">
                <a:solidFill>
                  <a:schemeClr val="bg1"/>
                </a:solidFill>
              </a:rPr>
              <a:t>bioRxiv</a:t>
            </a:r>
            <a:r>
              <a:rPr lang="en-GB" sz="1250" dirty="0">
                <a:solidFill>
                  <a:schemeClr val="bg1"/>
                </a:solidFill>
              </a:rPr>
              <a:t> 2022.08.23.505054 (2022).</a:t>
            </a:r>
          </a:p>
          <a:p>
            <a:pPr marL="285750" lvl="0" indent="-285750">
              <a:buFont typeface="Arial" panose="020B0604020202020204" pitchFamily="34" charset="0"/>
              <a:buChar char="•"/>
            </a:pPr>
            <a:r>
              <a:rPr lang="en-GB" sz="1250" dirty="0">
                <a:solidFill>
                  <a:schemeClr val="bg1"/>
                </a:solidFill>
                <a:latin typeface="Calibri Light (Body)"/>
              </a:rPr>
              <a:t>Wang et al. Direct Comparative Analyses of 10X Genomics Chromium and Smart-seq2. </a:t>
            </a:r>
            <a:r>
              <a:rPr lang="en-GB" sz="1250" dirty="0" err="1">
                <a:solidFill>
                  <a:schemeClr val="bg1"/>
                </a:solidFill>
                <a:latin typeface="Calibri Light (Body)"/>
              </a:rPr>
              <a:t>Genom</a:t>
            </a:r>
            <a:r>
              <a:rPr lang="en-GB" sz="1250" dirty="0">
                <a:solidFill>
                  <a:schemeClr val="bg1"/>
                </a:solidFill>
                <a:latin typeface="Calibri Light (Body)"/>
              </a:rPr>
              <a:t> </a:t>
            </a:r>
            <a:r>
              <a:rPr lang="en-GB" sz="1250" dirty="0" err="1">
                <a:solidFill>
                  <a:schemeClr val="bg1"/>
                </a:solidFill>
                <a:latin typeface="Calibri Light (Body)"/>
              </a:rPr>
              <a:t>Proteom</a:t>
            </a:r>
            <a:r>
              <a:rPr lang="en-GB" sz="1250" dirty="0">
                <a:solidFill>
                  <a:schemeClr val="bg1"/>
                </a:solidFill>
                <a:latin typeface="Calibri Light (Body)"/>
              </a:rPr>
              <a:t> </a:t>
            </a:r>
            <a:r>
              <a:rPr lang="en-GB" sz="1250" dirty="0" err="1">
                <a:solidFill>
                  <a:schemeClr val="bg1"/>
                </a:solidFill>
                <a:latin typeface="Calibri Light (Body)"/>
              </a:rPr>
              <a:t>Bioinform</a:t>
            </a:r>
            <a:r>
              <a:rPr lang="en-GB" sz="1250" dirty="0">
                <a:solidFill>
                  <a:schemeClr val="bg1"/>
                </a:solidFill>
                <a:latin typeface="Calibri Light (Body)"/>
              </a:rPr>
              <a:t> Apr;19(2):253-266 (2021). </a:t>
            </a:r>
          </a:p>
          <a:p>
            <a:pPr marL="285750" lvl="0" indent="-285750">
              <a:buFont typeface="Arial" panose="020B0604020202020204" pitchFamily="34" charset="0"/>
              <a:buChar char="•"/>
            </a:pPr>
            <a:r>
              <a:rPr lang="en-GB" sz="1250" dirty="0">
                <a:solidFill>
                  <a:schemeClr val="bg1"/>
                </a:solidFill>
              </a:rPr>
              <a:t>Wen et al. Development of Droplet Microfluidics Enabling High-Throughput Single-Cell Analysis. Molecules. 21. (2016).</a:t>
            </a:r>
          </a:p>
          <a:p>
            <a:pPr marL="285750" lvl="0" indent="-285750">
              <a:buFont typeface="Arial" panose="020B0604020202020204" pitchFamily="34" charset="0"/>
              <a:buChar char="•"/>
            </a:pPr>
            <a:r>
              <a:rPr lang="en-GB" sz="1250" dirty="0">
                <a:solidFill>
                  <a:schemeClr val="bg1"/>
                </a:solidFill>
              </a:rPr>
              <a:t>Wilk et al. A single-cell atlas of the peripheral immune response in patients with severe COVID-19. Nat Med 26, 1070–1076 (2020).</a:t>
            </a:r>
          </a:p>
          <a:p>
            <a:pPr marL="285750" lvl="0" indent="-285750">
              <a:buFont typeface="Arial" panose="020B0604020202020204" pitchFamily="34" charset="0"/>
              <a:buChar char="•"/>
            </a:pPr>
            <a:r>
              <a:rPr lang="en-GB" sz="1250" dirty="0">
                <a:solidFill>
                  <a:schemeClr val="bg1"/>
                </a:solidFill>
              </a:rPr>
              <a:t>Xu et al. Genotype-free demultiplexing of pooled single-cell RNA-seq. Genome </a:t>
            </a:r>
            <a:r>
              <a:rPr lang="en-GB" sz="1250" dirty="0" err="1">
                <a:solidFill>
                  <a:schemeClr val="bg1"/>
                </a:solidFill>
              </a:rPr>
              <a:t>Biol</a:t>
            </a:r>
            <a:r>
              <a:rPr lang="en-GB" sz="1250" dirty="0">
                <a:solidFill>
                  <a:schemeClr val="bg1"/>
                </a:solidFill>
              </a:rPr>
              <a:t> 20, 290 (2019).</a:t>
            </a:r>
          </a:p>
          <a:p>
            <a:pPr marL="285750" lvl="0" indent="-285750">
              <a:buFont typeface="Arial" panose="020B0604020202020204" pitchFamily="34" charset="0"/>
              <a:buChar char="•"/>
            </a:pPr>
            <a:r>
              <a:rPr lang="en-GB" sz="1250" dirty="0" err="1">
                <a:solidFill>
                  <a:schemeClr val="bg1"/>
                </a:solidFill>
              </a:rPr>
              <a:t>Ziegenhain</a:t>
            </a:r>
            <a:r>
              <a:rPr lang="en-GB" sz="1250" dirty="0">
                <a:solidFill>
                  <a:schemeClr val="bg1"/>
                </a:solidFill>
              </a:rPr>
              <a:t> et al. Comparative Analysis of Single-Cell RNA Sequencing Methods. Mol Cell. 65(4):631-643.e4. (2017).</a:t>
            </a:r>
          </a:p>
        </p:txBody>
      </p:sp>
    </p:spTree>
    <p:extLst>
      <p:ext uri="{BB962C8B-B14F-4D97-AF65-F5344CB8AC3E}">
        <p14:creationId xmlns:p14="http://schemas.microsoft.com/office/powerpoint/2010/main" val="1621482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D38DB3D-EFE3-4612-AD5A-4A4C8D66AE38}"/>
              </a:ext>
            </a:extLst>
          </p:cNvPr>
          <p:cNvSpPr>
            <a:spLocks noGrp="1"/>
          </p:cNvSpPr>
          <p:nvPr>
            <p:ph type="pic" sz="quarter" idx="10"/>
          </p:nvPr>
        </p:nvSpPr>
        <p:spPr>
          <a:xfrm>
            <a:off x="7297125" y="0"/>
            <a:ext cx="4919555" cy="6858000"/>
          </a:xfrm>
        </p:spPr>
      </p:sp>
      <p:pic>
        <p:nvPicPr>
          <p:cNvPr id="7" name="Picture 6">
            <a:extLst>
              <a:ext uri="{FF2B5EF4-FFF2-40B4-BE49-F238E27FC236}">
                <a16:creationId xmlns:a16="http://schemas.microsoft.com/office/drawing/2014/main" id="{49547667-7160-8C4A-87FA-5F453DFB7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6021288"/>
            <a:ext cx="2880320" cy="595402"/>
          </a:xfrm>
          <a:prstGeom prst="rect">
            <a:avLst/>
          </a:prstGeom>
        </p:spPr>
      </p:pic>
      <p:sp>
        <p:nvSpPr>
          <p:cNvPr id="4" name="Content Placeholder 5">
            <a:extLst>
              <a:ext uri="{FF2B5EF4-FFF2-40B4-BE49-F238E27FC236}">
                <a16:creationId xmlns:a16="http://schemas.microsoft.com/office/drawing/2014/main" id="{006367E2-8C07-41AA-BBC6-35C9172BB012}"/>
              </a:ext>
            </a:extLst>
          </p:cNvPr>
          <p:cNvSpPr txBox="1">
            <a:spLocks/>
          </p:cNvSpPr>
          <p:nvPr/>
        </p:nvSpPr>
        <p:spPr>
          <a:xfrm>
            <a:off x="841641" y="1762376"/>
            <a:ext cx="7774639" cy="3447098"/>
          </a:xfrm>
          <a:prstGeom prst="rect">
            <a:avLst/>
          </a:prstGeom>
        </p:spPr>
        <p:txBody>
          <a:bodyPr/>
          <a:lstStyle>
            <a:lvl1pPr marL="0" indent="0" algn="l" defTabSz="914400" rtl="0" eaLnBrk="1" latinLnBrk="0" hangingPunct="1">
              <a:lnSpc>
                <a:spcPct val="100000"/>
              </a:lnSpc>
              <a:spcBef>
                <a:spcPts val="600"/>
              </a:spcBef>
              <a:buFont typeface="Arial" panose="020B0604020202020204" pitchFamily="34" charset="0"/>
              <a:buNone/>
              <a:defRPr sz="2400" kern="1200">
                <a:solidFill>
                  <a:schemeClr val="tx1"/>
                </a:solidFill>
                <a:latin typeface="+mn-lt"/>
                <a:ea typeface="+mn-ea"/>
                <a:cs typeface="+mn-cs"/>
              </a:defRPr>
            </a:lvl1pPr>
            <a:lvl2pPr marL="358775" indent="-358775" algn="l" defTabSz="914400" rtl="0" eaLnBrk="1" latinLnBrk="0" hangingPunct="1">
              <a:lnSpc>
                <a:spcPct val="100000"/>
              </a:lnSpc>
              <a:spcBef>
                <a:spcPts val="600"/>
              </a:spcBef>
              <a:spcAft>
                <a:spcPts val="300"/>
              </a:spcAft>
              <a:buClr>
                <a:schemeClr val="bg2"/>
              </a:buClr>
              <a:buFont typeface="Arial" panose="020B0604020202020204" pitchFamily="34" charset="0"/>
              <a:buChar char="‒"/>
              <a:defRPr sz="2000" kern="1200">
                <a:solidFill>
                  <a:schemeClr val="tx1"/>
                </a:solidFill>
                <a:latin typeface="+mn-lt"/>
                <a:ea typeface="+mn-ea"/>
                <a:cs typeface="+mn-cs"/>
              </a:defRPr>
            </a:lvl2pPr>
            <a:lvl3pPr marL="631825" indent="-273050"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800" kern="1200">
                <a:solidFill>
                  <a:schemeClr val="tx1"/>
                </a:solidFill>
                <a:latin typeface="+mn-lt"/>
                <a:ea typeface="+mn-ea"/>
                <a:cs typeface="+mn-cs"/>
              </a:defRPr>
            </a:lvl3pPr>
            <a:lvl4pPr marL="990600" indent="-358775"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600" kern="1200">
                <a:solidFill>
                  <a:schemeClr val="tx1"/>
                </a:solidFill>
                <a:latin typeface="+mn-lt"/>
                <a:ea typeface="+mn-ea"/>
                <a:cs typeface="+mn-cs"/>
              </a:defRPr>
            </a:lvl4pPr>
            <a:lvl5pPr marL="1254125" indent="-263525"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GB" sz="900" dirty="0"/>
          </a:p>
        </p:txBody>
      </p:sp>
      <p:sp>
        <p:nvSpPr>
          <p:cNvPr id="5" name="Title 3">
            <a:extLst>
              <a:ext uri="{FF2B5EF4-FFF2-40B4-BE49-F238E27FC236}">
                <a16:creationId xmlns:a16="http://schemas.microsoft.com/office/drawing/2014/main" id="{61FD76D4-A05F-425D-B2EA-579EC3F5C1C5}"/>
              </a:ext>
            </a:extLst>
          </p:cNvPr>
          <p:cNvSpPr txBox="1">
            <a:spLocks/>
          </p:cNvSpPr>
          <p:nvPr/>
        </p:nvSpPr>
        <p:spPr>
          <a:xfrm>
            <a:off x="-816768" y="537248"/>
            <a:ext cx="7488237" cy="687881"/>
          </a:xfrm>
          <a:prstGeom prst="rect">
            <a:avLst/>
          </a:prstGeom>
          <a:ln>
            <a:noFill/>
          </a:ln>
        </p:spPr>
        <p:txBody>
          <a:bodyPr vert="horz" lIns="0" tIns="0" rIns="0" bIns="0" rtlCol="0" anchor="ctr" anchorCtr="0">
            <a:noAutofit/>
          </a:bodyPr>
          <a:lstStyle>
            <a:lvl1pPr algn="ctr" defTabSz="914400" rtl="0" eaLnBrk="1" latinLnBrk="0" hangingPunct="1">
              <a:lnSpc>
                <a:spcPct val="70000"/>
              </a:lnSpc>
              <a:spcBef>
                <a:spcPct val="0"/>
              </a:spcBef>
              <a:buNone/>
              <a:defRPr sz="6000" kern="1200" cap="all" baseline="0">
                <a:solidFill>
                  <a:schemeClr val="bg1"/>
                </a:solidFill>
                <a:latin typeface="+mj-lt"/>
                <a:ea typeface="+mj-ea"/>
                <a:cs typeface="+mj-cs"/>
              </a:defRPr>
            </a:lvl1pPr>
          </a:lstStyle>
          <a:p>
            <a:r>
              <a:rPr lang="en-GB" sz="5000" dirty="0"/>
              <a:t>Useful Resources:</a:t>
            </a:r>
          </a:p>
        </p:txBody>
      </p:sp>
      <p:sp>
        <p:nvSpPr>
          <p:cNvPr id="6" name="Rectangle 5">
            <a:extLst>
              <a:ext uri="{FF2B5EF4-FFF2-40B4-BE49-F238E27FC236}">
                <a16:creationId xmlns:a16="http://schemas.microsoft.com/office/drawing/2014/main" id="{4C4349A0-A3CD-4C88-A146-D99CF94010A9}"/>
              </a:ext>
            </a:extLst>
          </p:cNvPr>
          <p:cNvSpPr/>
          <p:nvPr/>
        </p:nvSpPr>
        <p:spPr>
          <a:xfrm>
            <a:off x="191344" y="1241594"/>
            <a:ext cx="6096000" cy="4708981"/>
          </a:xfrm>
          <a:prstGeom prst="rect">
            <a:avLst/>
          </a:prstGeom>
        </p:spPr>
        <p:txBody>
          <a:bodyPr>
            <a:spAutoFit/>
          </a:bodyPr>
          <a:lstStyle/>
          <a:p>
            <a:pPr marL="285750" indent="-285750">
              <a:buFont typeface="Arial" panose="020B0604020202020204" pitchFamily="34" charset="0"/>
              <a:buChar char="•"/>
            </a:pPr>
            <a:r>
              <a:rPr lang="en-GB" sz="1700" dirty="0">
                <a:solidFill>
                  <a:schemeClr val="bg1"/>
                </a:solidFill>
              </a:rPr>
              <a:t>Haque et al. A practical guide to single-cell RNA-sequencing for biomedical research and clinical applications. </a:t>
            </a:r>
            <a:r>
              <a:rPr lang="en-GB" sz="1700" i="1" dirty="0">
                <a:solidFill>
                  <a:schemeClr val="bg1"/>
                </a:solidFill>
              </a:rPr>
              <a:t>Genome Med</a:t>
            </a:r>
            <a:r>
              <a:rPr lang="en-GB" sz="1700" dirty="0">
                <a:solidFill>
                  <a:schemeClr val="bg1"/>
                </a:solidFill>
              </a:rPr>
              <a:t>. 2017;9(1):75.</a:t>
            </a:r>
          </a:p>
          <a:p>
            <a:pPr marL="285750" indent="-285750">
              <a:buFont typeface="Arial" panose="020B0604020202020204" pitchFamily="34" charset="0"/>
              <a:buChar char="•"/>
            </a:pPr>
            <a:r>
              <a:rPr lang="en-GB" sz="1700" dirty="0">
                <a:solidFill>
                  <a:schemeClr val="bg1"/>
                </a:solidFill>
              </a:rPr>
              <a:t>Single cell course by </a:t>
            </a:r>
            <a:r>
              <a:rPr lang="en-GB" sz="1700" dirty="0" err="1">
                <a:solidFill>
                  <a:schemeClr val="bg1"/>
                </a:solidFill>
              </a:rPr>
              <a:t>Hemberg</a:t>
            </a:r>
            <a:r>
              <a:rPr lang="en-GB" sz="1700" dirty="0">
                <a:solidFill>
                  <a:schemeClr val="bg1"/>
                </a:solidFill>
              </a:rPr>
              <a:t> Lab, </a:t>
            </a:r>
            <a:r>
              <a:rPr lang="en-GB" sz="1700" dirty="0" err="1">
                <a:solidFill>
                  <a:schemeClr val="bg1"/>
                </a:solidFill>
              </a:rPr>
              <a:t>Wellcome</a:t>
            </a:r>
            <a:r>
              <a:rPr lang="en-GB" sz="1700" dirty="0">
                <a:solidFill>
                  <a:schemeClr val="bg1"/>
                </a:solidFill>
              </a:rPr>
              <a:t> Sanger Institute (http://hemberg-lab.github.io/scRNA.seq.course/index.html)</a:t>
            </a:r>
          </a:p>
          <a:p>
            <a:pPr marL="285750" indent="-285750">
              <a:buFont typeface="Arial" panose="020B0604020202020204" pitchFamily="34" charset="0"/>
              <a:buChar char="•"/>
            </a:pPr>
            <a:r>
              <a:rPr lang="en-GB" sz="1700" dirty="0">
                <a:solidFill>
                  <a:schemeClr val="bg1"/>
                </a:solidFill>
              </a:rPr>
              <a:t>Tabula </a:t>
            </a:r>
            <a:r>
              <a:rPr lang="en-GB" sz="1700" dirty="0" err="1">
                <a:solidFill>
                  <a:schemeClr val="bg1"/>
                </a:solidFill>
              </a:rPr>
              <a:t>Muris</a:t>
            </a:r>
            <a:r>
              <a:rPr lang="en-GB" sz="1700" dirty="0">
                <a:solidFill>
                  <a:schemeClr val="bg1"/>
                </a:solidFill>
              </a:rPr>
              <a:t> (https://tabula-muris.ds.czbiohub.org/)</a:t>
            </a:r>
          </a:p>
          <a:p>
            <a:pPr marL="285750" indent="-285750">
              <a:buFont typeface="Arial" panose="020B0604020202020204" pitchFamily="34" charset="0"/>
              <a:buChar char="•"/>
            </a:pPr>
            <a:r>
              <a:rPr lang="en-GB" sz="1700" dirty="0">
                <a:solidFill>
                  <a:schemeClr val="bg1"/>
                </a:solidFill>
              </a:rPr>
              <a:t>Human Cell Atlas (https://www.humancellatlas.org/)</a:t>
            </a:r>
          </a:p>
          <a:p>
            <a:pPr marL="285750" indent="-285750">
              <a:buFont typeface="Arial" panose="020B0604020202020204" pitchFamily="34" charset="0"/>
              <a:buChar char="•"/>
            </a:pPr>
            <a:r>
              <a:rPr lang="en-GB" sz="1700" dirty="0">
                <a:solidFill>
                  <a:schemeClr val="bg1"/>
                </a:solidFill>
              </a:rPr>
              <a:t>10x Genomics demonstrated protocols for sample preparation </a:t>
            </a:r>
            <a:r>
              <a:rPr lang="en-GB" sz="1400" dirty="0">
                <a:solidFill>
                  <a:schemeClr val="bg1"/>
                </a:solidFill>
              </a:rPr>
              <a:t>(https://support.10xgenomics.com/single-cell-gene-expression/sample-prep)</a:t>
            </a:r>
          </a:p>
          <a:p>
            <a:pPr marL="285750" indent="-285750">
              <a:buFont typeface="Arial" panose="020B0604020202020204" pitchFamily="34" charset="0"/>
              <a:buChar char="•"/>
            </a:pPr>
            <a:r>
              <a:rPr lang="en-GB" sz="1700" dirty="0">
                <a:solidFill>
                  <a:schemeClr val="bg1"/>
                </a:solidFill>
              </a:rPr>
              <a:t>Worthington Tissue Dissociation Guide </a:t>
            </a:r>
          </a:p>
          <a:p>
            <a:pPr marL="285750" indent="-285750">
              <a:buFont typeface="Arial" panose="020B0604020202020204" pitchFamily="34" charset="0"/>
              <a:buChar char="•"/>
            </a:pPr>
            <a:r>
              <a:rPr lang="en-GB" sz="1400" dirty="0">
                <a:solidFill>
                  <a:schemeClr val="bg1"/>
                </a:solidFill>
              </a:rPr>
              <a:t>(http://www.worthington-biochem.com/tissuedissociation/default.html)</a:t>
            </a:r>
          </a:p>
          <a:p>
            <a:pPr marL="285750" indent="-285750">
              <a:buFont typeface="Arial" panose="020B0604020202020204" pitchFamily="34" charset="0"/>
              <a:buChar char="•"/>
            </a:pPr>
            <a:r>
              <a:rPr lang="en-GB" sz="1700" dirty="0">
                <a:solidFill>
                  <a:schemeClr val="bg1"/>
                </a:solidFill>
              </a:rPr>
              <a:t>Broad Institute Single Cell Portal (https://singlecell.broadinstitute.org/single_cell)</a:t>
            </a:r>
          </a:p>
          <a:p>
            <a:pPr marL="285750" indent="-285750">
              <a:buFont typeface="Arial" panose="020B0604020202020204" pitchFamily="34" charset="0"/>
              <a:buChar char="•"/>
            </a:pPr>
            <a:r>
              <a:rPr lang="en-GB" sz="1700" dirty="0">
                <a:solidFill>
                  <a:schemeClr val="bg1"/>
                </a:solidFill>
              </a:rPr>
              <a:t>List of software packages for single cell data  analysis (https://github.com/seandavi/awesome-single-cell)</a:t>
            </a:r>
          </a:p>
          <a:p>
            <a:pPr marL="285750" indent="-285750">
              <a:buFont typeface="Arial" panose="020B0604020202020204" pitchFamily="34" charset="0"/>
              <a:buChar char="•"/>
            </a:pPr>
            <a:r>
              <a:rPr lang="en-GB" sz="1700" dirty="0">
                <a:solidFill>
                  <a:schemeClr val="bg1"/>
                </a:solidFill>
              </a:rPr>
              <a:t>SPLIT-</a:t>
            </a:r>
            <a:r>
              <a:rPr lang="en-GB" sz="1700" dirty="0" err="1">
                <a:solidFill>
                  <a:schemeClr val="bg1"/>
                </a:solidFill>
              </a:rPr>
              <a:t>seq</a:t>
            </a:r>
            <a:r>
              <a:rPr lang="en-GB" sz="1700" dirty="0">
                <a:solidFill>
                  <a:schemeClr val="bg1"/>
                </a:solidFill>
              </a:rPr>
              <a:t> (https://www.youtube.com/watch?v=WqaeZe7mKUc)</a:t>
            </a:r>
          </a:p>
          <a:p>
            <a:pPr marL="285750" indent="-285750">
              <a:buFont typeface="Arial" panose="020B0604020202020204" pitchFamily="34" charset="0"/>
              <a:buChar char="•"/>
            </a:pPr>
            <a:r>
              <a:rPr lang="en-GB" sz="1700" dirty="0">
                <a:solidFill>
                  <a:schemeClr val="bg1"/>
                </a:solidFill>
              </a:rPr>
              <a:t>CITE-</a:t>
            </a:r>
            <a:r>
              <a:rPr lang="en-GB" sz="1700" dirty="0" err="1">
                <a:solidFill>
                  <a:schemeClr val="bg1"/>
                </a:solidFill>
              </a:rPr>
              <a:t>seq</a:t>
            </a:r>
            <a:r>
              <a:rPr lang="en-GB" sz="1700" dirty="0">
                <a:solidFill>
                  <a:schemeClr val="bg1"/>
                </a:solidFill>
              </a:rPr>
              <a:t> (https://cite-seq.com/)</a:t>
            </a:r>
          </a:p>
          <a:p>
            <a:pPr marL="285750" indent="-285750">
              <a:buFont typeface="Arial" panose="020B0604020202020204" pitchFamily="34" charset="0"/>
              <a:buChar char="•"/>
            </a:pPr>
            <a:r>
              <a:rPr lang="en-GB" sz="1700" dirty="0" err="1">
                <a:solidFill>
                  <a:schemeClr val="bg1"/>
                </a:solidFill>
              </a:rPr>
              <a:t>Biolegend</a:t>
            </a:r>
            <a:r>
              <a:rPr lang="en-GB" sz="1700" dirty="0">
                <a:solidFill>
                  <a:schemeClr val="bg1"/>
                </a:solidFill>
              </a:rPr>
              <a:t> </a:t>
            </a:r>
            <a:r>
              <a:rPr lang="en-GB" sz="1700" dirty="0" err="1">
                <a:solidFill>
                  <a:schemeClr val="bg1"/>
                </a:solidFill>
              </a:rPr>
              <a:t>TotalSeq</a:t>
            </a:r>
            <a:r>
              <a:rPr lang="en-GB" sz="1700" dirty="0">
                <a:solidFill>
                  <a:schemeClr val="bg1"/>
                </a:solidFill>
              </a:rPr>
              <a:t> (https://www.biolegend.com/en-us/totalseq)</a:t>
            </a:r>
          </a:p>
        </p:txBody>
      </p:sp>
    </p:spTree>
    <p:extLst>
      <p:ext uri="{BB962C8B-B14F-4D97-AF65-F5344CB8AC3E}">
        <p14:creationId xmlns:p14="http://schemas.microsoft.com/office/powerpoint/2010/main" val="4016078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D41D877-C790-4208-AA8A-D352DF25B341}"/>
              </a:ext>
            </a:extLst>
          </p:cNvPr>
          <p:cNvSpPr>
            <a:spLocks noGrp="1"/>
          </p:cNvSpPr>
          <p:nvPr>
            <p:ph type="pic" sz="quarter" idx="10"/>
          </p:nvPr>
        </p:nvSpPr>
        <p:spPr/>
      </p:sp>
      <p:sp>
        <p:nvSpPr>
          <p:cNvPr id="3" name="Title 2">
            <a:extLst>
              <a:ext uri="{FF2B5EF4-FFF2-40B4-BE49-F238E27FC236}">
                <a16:creationId xmlns:a16="http://schemas.microsoft.com/office/drawing/2014/main" id="{3BB230F2-2173-4951-822D-CFA9133B4BB5}"/>
              </a:ext>
            </a:extLst>
          </p:cNvPr>
          <p:cNvSpPr>
            <a:spLocks noGrp="1"/>
          </p:cNvSpPr>
          <p:nvPr>
            <p:ph type="ctrTitle"/>
          </p:nvPr>
        </p:nvSpPr>
        <p:spPr>
          <a:xfrm>
            <a:off x="767408" y="620688"/>
            <a:ext cx="5976664" cy="2592288"/>
          </a:xfrm>
        </p:spPr>
        <p:txBody>
          <a:bodyPr/>
          <a:lstStyle/>
          <a:p>
            <a:r>
              <a:rPr lang="en-GB" dirty="0"/>
              <a:t>THANK you for your attention!</a:t>
            </a:r>
          </a:p>
        </p:txBody>
      </p:sp>
      <p:pic>
        <p:nvPicPr>
          <p:cNvPr id="14338" name="Picture 2" descr="How Many Cats | Animals funny cats, Crazy cats, Kittens cutest">
            <a:extLst>
              <a:ext uri="{FF2B5EF4-FFF2-40B4-BE49-F238E27FC236}">
                <a16:creationId xmlns:a16="http://schemas.microsoft.com/office/drawing/2014/main" id="{7D89F4EC-8522-4115-87FD-4E47E8E81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2708920"/>
            <a:ext cx="3984104" cy="298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858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FEA6ED-1D53-4F8E-876E-2FAAEC783D3E}"/>
              </a:ext>
            </a:extLst>
          </p:cNvPr>
          <p:cNvSpPr txBox="1">
            <a:spLocks/>
          </p:cNvSpPr>
          <p:nvPr/>
        </p:nvSpPr>
        <p:spPr>
          <a:xfrm>
            <a:off x="1199456" y="476672"/>
            <a:ext cx="11233248" cy="687881"/>
          </a:xfrm>
          <a:prstGeom prst="rect">
            <a:avLst/>
          </a:prstGeom>
        </p:spPr>
        <p:txBody>
          <a:bodyPr vert="horz" wrap="square" lIns="0" tIns="0" rIns="0" bIns="0" rtlCol="0" anchor="ctr" anchorCtr="0">
            <a:spAutoFit/>
          </a:bodyPr>
          <a:lstStyle>
            <a:lvl1pPr algn="ctr" defTabSz="914400" rtl="0" eaLnBrk="1" latinLnBrk="0" hangingPunct="1">
              <a:lnSpc>
                <a:spcPct val="70000"/>
              </a:lnSpc>
              <a:spcBef>
                <a:spcPct val="0"/>
              </a:spcBef>
              <a:buNone/>
              <a:defRPr sz="6000" kern="1200" cap="all" baseline="0">
                <a:solidFill>
                  <a:schemeClr val="tx2"/>
                </a:solidFill>
                <a:latin typeface="+mj-lt"/>
                <a:ea typeface="+mj-ea"/>
                <a:cs typeface="+mj-cs"/>
              </a:defRPr>
            </a:lvl1pPr>
          </a:lstStyle>
          <a:p>
            <a:r>
              <a:rPr lang="en-GB" dirty="0"/>
              <a:t>Bulk vs single cell </a:t>
            </a:r>
            <a:r>
              <a:rPr lang="en-GB" dirty="0" err="1"/>
              <a:t>rna-seq</a:t>
            </a:r>
            <a:endParaRPr lang="en-GB" dirty="0"/>
          </a:p>
        </p:txBody>
      </p:sp>
      <p:sp>
        <p:nvSpPr>
          <p:cNvPr id="7" name="Rectangle 6">
            <a:extLst>
              <a:ext uri="{FF2B5EF4-FFF2-40B4-BE49-F238E27FC236}">
                <a16:creationId xmlns:a16="http://schemas.microsoft.com/office/drawing/2014/main" id="{49AD93BB-7E5A-449F-9368-A756041E0597}"/>
              </a:ext>
            </a:extLst>
          </p:cNvPr>
          <p:cNvSpPr/>
          <p:nvPr/>
        </p:nvSpPr>
        <p:spPr>
          <a:xfrm>
            <a:off x="5303912" y="5791966"/>
            <a:ext cx="4824536" cy="261610"/>
          </a:xfrm>
          <a:prstGeom prst="rect">
            <a:avLst/>
          </a:prstGeom>
        </p:spPr>
        <p:txBody>
          <a:bodyPr wrap="square">
            <a:spAutoFit/>
          </a:bodyPr>
          <a:lstStyle/>
          <a:p>
            <a:r>
              <a:rPr lang="en-GB" sz="1100" dirty="0">
                <a:solidFill>
                  <a:schemeClr val="accent6">
                    <a:lumMod val="75000"/>
                  </a:schemeClr>
                </a:solidFill>
              </a:rPr>
              <a:t>Source: Sarah Boswell, Harvard Medical School, September 2020</a:t>
            </a:r>
          </a:p>
        </p:txBody>
      </p:sp>
      <p:pic>
        <p:nvPicPr>
          <p:cNvPr id="2" name="Picture 1">
            <a:extLst>
              <a:ext uri="{FF2B5EF4-FFF2-40B4-BE49-F238E27FC236}">
                <a16:creationId xmlns:a16="http://schemas.microsoft.com/office/drawing/2014/main" id="{03C44774-8E55-4D85-BDC6-77331383549B}"/>
              </a:ext>
            </a:extLst>
          </p:cNvPr>
          <p:cNvPicPr>
            <a:picLocks noChangeAspect="1"/>
          </p:cNvPicPr>
          <p:nvPr/>
        </p:nvPicPr>
        <p:blipFill rotWithShape="1">
          <a:blip r:embed="rId3"/>
          <a:srcRect l="5552"/>
          <a:stretch/>
        </p:blipFill>
        <p:spPr>
          <a:xfrm>
            <a:off x="767408" y="1599879"/>
            <a:ext cx="8574859" cy="4176464"/>
          </a:xfrm>
          <a:prstGeom prst="rect">
            <a:avLst/>
          </a:prstGeom>
        </p:spPr>
      </p:pic>
      <p:sp>
        <p:nvSpPr>
          <p:cNvPr id="8" name="Rectangle 7">
            <a:extLst>
              <a:ext uri="{FF2B5EF4-FFF2-40B4-BE49-F238E27FC236}">
                <a16:creationId xmlns:a16="http://schemas.microsoft.com/office/drawing/2014/main" id="{354EADCE-10C9-472D-A4CA-354CB6E84CE3}"/>
              </a:ext>
            </a:extLst>
          </p:cNvPr>
          <p:cNvSpPr/>
          <p:nvPr/>
        </p:nvSpPr>
        <p:spPr>
          <a:xfrm>
            <a:off x="9192344" y="2852936"/>
            <a:ext cx="2907601" cy="2862322"/>
          </a:xfrm>
          <a:prstGeom prst="rect">
            <a:avLst/>
          </a:prstGeom>
        </p:spPr>
        <p:txBody>
          <a:bodyPr wrap="square">
            <a:spAutoFit/>
          </a:bodyPr>
          <a:lstStyle/>
          <a:p>
            <a:r>
              <a:rPr lang="en-GB" dirty="0">
                <a:solidFill>
                  <a:schemeClr val="accent6">
                    <a:lumMod val="10000"/>
                  </a:schemeClr>
                </a:solidFill>
              </a:rPr>
              <a:t>Disadvantages of </a:t>
            </a:r>
            <a:r>
              <a:rPr lang="en-GB" dirty="0" err="1">
                <a:solidFill>
                  <a:schemeClr val="accent6">
                    <a:lumMod val="10000"/>
                  </a:schemeClr>
                </a:solidFill>
              </a:rPr>
              <a:t>scRNA-seq</a:t>
            </a:r>
            <a:endParaRPr lang="en-GB" dirty="0">
              <a:solidFill>
                <a:schemeClr val="accent6">
                  <a:lumMod val="10000"/>
                </a:schemeClr>
              </a:solidFill>
            </a:endParaRPr>
          </a:p>
          <a:p>
            <a:pPr marL="285750" indent="-285750">
              <a:buFontTx/>
              <a:buChar char="-"/>
            </a:pPr>
            <a:r>
              <a:rPr lang="en-GB" dirty="0">
                <a:solidFill>
                  <a:schemeClr val="accent6">
                    <a:lumMod val="10000"/>
                  </a:schemeClr>
                </a:solidFill>
              </a:rPr>
              <a:t>Dropouts and noisy data</a:t>
            </a:r>
          </a:p>
          <a:p>
            <a:pPr marL="285750" indent="-285750">
              <a:buFontTx/>
              <a:buChar char="-"/>
            </a:pPr>
            <a:r>
              <a:rPr lang="en-GB" dirty="0">
                <a:solidFill>
                  <a:schemeClr val="accent6">
                    <a:lumMod val="10000"/>
                  </a:schemeClr>
                </a:solidFill>
              </a:rPr>
              <a:t>Lowly expressed genes might be undetected</a:t>
            </a:r>
          </a:p>
          <a:p>
            <a:pPr marL="285750" indent="-285750">
              <a:buFontTx/>
              <a:buChar char="-"/>
            </a:pPr>
            <a:r>
              <a:rPr lang="en-GB" dirty="0">
                <a:solidFill>
                  <a:schemeClr val="accent6">
                    <a:lumMod val="10000"/>
                  </a:schemeClr>
                </a:solidFill>
              </a:rPr>
              <a:t>Samples will contain doublets</a:t>
            </a:r>
          </a:p>
          <a:p>
            <a:pPr marL="285750" indent="-285750">
              <a:buFontTx/>
              <a:buChar char="-"/>
            </a:pPr>
            <a:r>
              <a:rPr lang="en-GB" dirty="0">
                <a:solidFill>
                  <a:schemeClr val="accent6">
                    <a:lumMod val="10000"/>
                  </a:schemeClr>
                </a:solidFill>
              </a:rPr>
              <a:t>Replicates without batch effect are unlikely</a:t>
            </a:r>
          </a:p>
          <a:p>
            <a:pPr marL="285750" indent="-285750">
              <a:buFontTx/>
              <a:buChar char="-"/>
            </a:pPr>
            <a:r>
              <a:rPr lang="en-GB" dirty="0">
                <a:solidFill>
                  <a:schemeClr val="accent6">
                    <a:lumMod val="10000"/>
                  </a:schemeClr>
                </a:solidFill>
              </a:rPr>
              <a:t>Expensive</a:t>
            </a:r>
          </a:p>
          <a:p>
            <a:pPr marL="285750" indent="-285750">
              <a:buFontTx/>
              <a:buChar char="-"/>
            </a:pPr>
            <a:endParaRPr lang="en-GB" dirty="0">
              <a:solidFill>
                <a:schemeClr val="accent6">
                  <a:lumMod val="10000"/>
                </a:schemeClr>
              </a:solidFill>
            </a:endParaRPr>
          </a:p>
        </p:txBody>
      </p:sp>
    </p:spTree>
    <p:extLst>
      <p:ext uri="{BB962C8B-B14F-4D97-AF65-F5344CB8AC3E}">
        <p14:creationId xmlns:p14="http://schemas.microsoft.com/office/powerpoint/2010/main" val="405028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5041-F2F9-4418-BB6A-F44A7159D910}"/>
              </a:ext>
            </a:extLst>
          </p:cNvPr>
          <p:cNvSpPr>
            <a:spLocks noGrp="1"/>
          </p:cNvSpPr>
          <p:nvPr>
            <p:ph type="title"/>
          </p:nvPr>
        </p:nvSpPr>
        <p:spPr>
          <a:xfrm>
            <a:off x="1199456" y="207224"/>
            <a:ext cx="9721080" cy="1229424"/>
          </a:xfrm>
        </p:spPr>
        <p:txBody>
          <a:bodyPr/>
          <a:lstStyle/>
          <a:p>
            <a:r>
              <a:rPr lang="en-GB" dirty="0"/>
              <a:t>applications</a:t>
            </a:r>
          </a:p>
        </p:txBody>
      </p:sp>
      <p:pic>
        <p:nvPicPr>
          <p:cNvPr id="10" name="Picture 9">
            <a:extLst>
              <a:ext uri="{FF2B5EF4-FFF2-40B4-BE49-F238E27FC236}">
                <a16:creationId xmlns:a16="http://schemas.microsoft.com/office/drawing/2014/main" id="{3FDDA0E6-1B31-4924-AB92-409881A5672E}"/>
              </a:ext>
            </a:extLst>
          </p:cNvPr>
          <p:cNvPicPr>
            <a:picLocks noChangeAspect="1"/>
          </p:cNvPicPr>
          <p:nvPr/>
        </p:nvPicPr>
        <p:blipFill rotWithShape="1">
          <a:blip r:embed="rId3"/>
          <a:srcRect l="-1" r="-1612" b="34117"/>
          <a:stretch/>
        </p:blipFill>
        <p:spPr>
          <a:xfrm>
            <a:off x="955955" y="1484784"/>
            <a:ext cx="3555869" cy="1483797"/>
          </a:xfrm>
          <a:prstGeom prst="rect">
            <a:avLst/>
          </a:prstGeom>
        </p:spPr>
      </p:pic>
      <p:pic>
        <p:nvPicPr>
          <p:cNvPr id="11" name="Picture 10">
            <a:extLst>
              <a:ext uri="{FF2B5EF4-FFF2-40B4-BE49-F238E27FC236}">
                <a16:creationId xmlns:a16="http://schemas.microsoft.com/office/drawing/2014/main" id="{01B650E3-849A-4E4E-ADBC-8C7792DC58AC}"/>
              </a:ext>
            </a:extLst>
          </p:cNvPr>
          <p:cNvPicPr>
            <a:picLocks noChangeAspect="1"/>
          </p:cNvPicPr>
          <p:nvPr/>
        </p:nvPicPr>
        <p:blipFill>
          <a:blip r:embed="rId4"/>
          <a:stretch>
            <a:fillRect/>
          </a:stretch>
        </p:blipFill>
        <p:spPr>
          <a:xfrm>
            <a:off x="866904" y="3040590"/>
            <a:ext cx="3860944" cy="1229424"/>
          </a:xfrm>
          <a:prstGeom prst="rect">
            <a:avLst/>
          </a:prstGeom>
        </p:spPr>
      </p:pic>
      <p:pic>
        <p:nvPicPr>
          <p:cNvPr id="1026" name="Picture 2" descr="Fig. 1">
            <a:extLst>
              <a:ext uri="{FF2B5EF4-FFF2-40B4-BE49-F238E27FC236}">
                <a16:creationId xmlns:a16="http://schemas.microsoft.com/office/drawing/2014/main" id="{6F9EFE04-2370-44BA-A64E-5BFDABBB8B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8495" y="1389848"/>
            <a:ext cx="5036959" cy="53450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225F61-A547-4A93-A51B-5C307BA7B2C4}"/>
              </a:ext>
            </a:extLst>
          </p:cNvPr>
          <p:cNvPicPr>
            <a:picLocks noChangeAspect="1"/>
          </p:cNvPicPr>
          <p:nvPr/>
        </p:nvPicPr>
        <p:blipFill rotWithShape="1">
          <a:blip r:embed="rId6"/>
          <a:srcRect b="34157"/>
          <a:stretch/>
        </p:blipFill>
        <p:spPr>
          <a:xfrm>
            <a:off x="911424" y="4482637"/>
            <a:ext cx="3426632" cy="1466643"/>
          </a:xfrm>
          <a:prstGeom prst="rect">
            <a:avLst/>
          </a:prstGeom>
        </p:spPr>
      </p:pic>
      <p:sp>
        <p:nvSpPr>
          <p:cNvPr id="16" name="Rectangle 15">
            <a:extLst>
              <a:ext uri="{FF2B5EF4-FFF2-40B4-BE49-F238E27FC236}">
                <a16:creationId xmlns:a16="http://schemas.microsoft.com/office/drawing/2014/main" id="{8373018D-2470-4945-BD50-0EDE689DDF63}"/>
              </a:ext>
            </a:extLst>
          </p:cNvPr>
          <p:cNvSpPr/>
          <p:nvPr/>
        </p:nvSpPr>
        <p:spPr>
          <a:xfrm>
            <a:off x="8472264" y="6642352"/>
            <a:ext cx="3426631"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Pijuan</a:t>
            </a:r>
            <a:r>
              <a:rPr lang="en-GB" sz="1100" dirty="0">
                <a:solidFill>
                  <a:schemeClr val="accent6">
                    <a:lumMod val="75000"/>
                  </a:schemeClr>
                </a:solidFill>
              </a:rPr>
              <a:t>-Sala et al. Nature 566, 490–495 (2019)</a:t>
            </a:r>
          </a:p>
        </p:txBody>
      </p:sp>
    </p:spTree>
    <p:extLst>
      <p:ext uri="{BB962C8B-B14F-4D97-AF65-F5344CB8AC3E}">
        <p14:creationId xmlns:p14="http://schemas.microsoft.com/office/powerpoint/2010/main" val="2471201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B4EBF-A609-4B48-A570-6EA6113480C6}"/>
              </a:ext>
            </a:extLst>
          </p:cNvPr>
          <p:cNvSpPr>
            <a:spLocks noGrp="1"/>
          </p:cNvSpPr>
          <p:nvPr>
            <p:ph type="title"/>
          </p:nvPr>
        </p:nvSpPr>
        <p:spPr>
          <a:xfrm>
            <a:off x="-312712" y="473784"/>
            <a:ext cx="11017224" cy="926539"/>
          </a:xfrm>
        </p:spPr>
        <p:txBody>
          <a:bodyPr/>
          <a:lstStyle/>
          <a:p>
            <a:r>
              <a:rPr lang="en-GB" dirty="0"/>
              <a:t>Technologies</a:t>
            </a:r>
          </a:p>
        </p:txBody>
      </p:sp>
      <p:pic>
        <p:nvPicPr>
          <p:cNvPr id="4" name="Picture 3">
            <a:extLst>
              <a:ext uri="{FF2B5EF4-FFF2-40B4-BE49-F238E27FC236}">
                <a16:creationId xmlns:a16="http://schemas.microsoft.com/office/drawing/2014/main" id="{2F9CA8A6-3017-45A0-9783-8520F750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40" y="1318712"/>
            <a:ext cx="7410461" cy="4048896"/>
          </a:xfrm>
          <a:prstGeom prst="rect">
            <a:avLst/>
          </a:prstGeom>
        </p:spPr>
      </p:pic>
      <p:sp>
        <p:nvSpPr>
          <p:cNvPr id="3" name="Rectangle 2">
            <a:extLst>
              <a:ext uri="{FF2B5EF4-FFF2-40B4-BE49-F238E27FC236}">
                <a16:creationId xmlns:a16="http://schemas.microsoft.com/office/drawing/2014/main" id="{92E16554-3695-41CE-8D3B-A5182A91550C}"/>
              </a:ext>
            </a:extLst>
          </p:cNvPr>
          <p:cNvSpPr/>
          <p:nvPr/>
        </p:nvSpPr>
        <p:spPr>
          <a:xfrm>
            <a:off x="1145469" y="5277678"/>
            <a:ext cx="3408040"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Svensson</a:t>
            </a:r>
            <a:r>
              <a:rPr lang="en-GB" sz="1100" dirty="0">
                <a:solidFill>
                  <a:schemeClr val="accent6">
                    <a:lumMod val="75000"/>
                  </a:schemeClr>
                </a:solidFill>
              </a:rPr>
              <a:t> et al. </a:t>
            </a:r>
            <a:r>
              <a:rPr lang="en-GB" sz="1100" i="1" dirty="0">
                <a:solidFill>
                  <a:schemeClr val="accent6">
                    <a:lumMod val="75000"/>
                  </a:schemeClr>
                </a:solidFill>
              </a:rPr>
              <a:t>Nat </a:t>
            </a:r>
            <a:r>
              <a:rPr lang="en-GB" sz="1100" i="1" dirty="0" err="1">
                <a:solidFill>
                  <a:schemeClr val="accent6">
                    <a:lumMod val="75000"/>
                  </a:schemeClr>
                </a:solidFill>
              </a:rPr>
              <a:t>Protoc</a:t>
            </a:r>
            <a:r>
              <a:rPr lang="en-GB" sz="1100" dirty="0">
                <a:solidFill>
                  <a:schemeClr val="accent6">
                    <a:lumMod val="75000"/>
                  </a:schemeClr>
                </a:solidFill>
              </a:rPr>
              <a:t> </a:t>
            </a:r>
            <a:r>
              <a:rPr lang="en-GB" sz="1100" b="1" dirty="0">
                <a:solidFill>
                  <a:schemeClr val="accent6">
                    <a:lumMod val="75000"/>
                  </a:schemeClr>
                </a:solidFill>
              </a:rPr>
              <a:t>13, </a:t>
            </a:r>
            <a:r>
              <a:rPr lang="en-GB" sz="1100" dirty="0">
                <a:solidFill>
                  <a:schemeClr val="accent6">
                    <a:lumMod val="75000"/>
                  </a:schemeClr>
                </a:solidFill>
              </a:rPr>
              <a:t>599–604 (2018)</a:t>
            </a:r>
          </a:p>
        </p:txBody>
      </p:sp>
      <p:pic>
        <p:nvPicPr>
          <p:cNvPr id="2052" name="Picture 4" descr="Mission Bio Launches in China, Announces Distribution Partnership with Novogene">
            <a:extLst>
              <a:ext uri="{FF2B5EF4-FFF2-40B4-BE49-F238E27FC236}">
                <a16:creationId xmlns:a16="http://schemas.microsoft.com/office/drawing/2014/main" id="{6C6D417B-102E-4304-90A7-10831827F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5357" y="2816325"/>
            <a:ext cx="2937595" cy="16523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elsee Launches Genesis System to Overcome Prior Limits of Single ...">
            <a:extLst>
              <a:ext uri="{FF2B5EF4-FFF2-40B4-BE49-F238E27FC236}">
                <a16:creationId xmlns:a16="http://schemas.microsoft.com/office/drawing/2014/main" id="{0EE8A0E8-6048-4425-B4D4-FA34F7EFE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319" y="383591"/>
            <a:ext cx="2154726" cy="203346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Overview of the ICELL8 cx Single-Cell System">
            <a:extLst>
              <a:ext uri="{FF2B5EF4-FFF2-40B4-BE49-F238E27FC236}">
                <a16:creationId xmlns:a16="http://schemas.microsoft.com/office/drawing/2014/main" id="{0A454A3E-A574-4C0A-B8C3-FE2D7490E1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5801" y="5291394"/>
            <a:ext cx="5599112" cy="149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161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B4EBF-A609-4B48-A570-6EA6113480C6}"/>
              </a:ext>
            </a:extLst>
          </p:cNvPr>
          <p:cNvSpPr>
            <a:spLocks noGrp="1"/>
          </p:cNvSpPr>
          <p:nvPr>
            <p:ph type="title"/>
          </p:nvPr>
        </p:nvSpPr>
        <p:spPr>
          <a:xfrm>
            <a:off x="848563" y="231085"/>
            <a:ext cx="10160267" cy="1334211"/>
          </a:xfrm>
        </p:spPr>
        <p:txBody>
          <a:bodyPr/>
          <a:lstStyle/>
          <a:p>
            <a:r>
              <a:rPr lang="en-GB" dirty="0"/>
              <a:t>History and progress</a:t>
            </a:r>
          </a:p>
        </p:txBody>
      </p:sp>
      <p:pic>
        <p:nvPicPr>
          <p:cNvPr id="22530" name="Picture 2" descr="LOGO">
            <a:extLst>
              <a:ext uri="{FF2B5EF4-FFF2-40B4-BE49-F238E27FC236}">
                <a16:creationId xmlns:a16="http://schemas.microsoft.com/office/drawing/2014/main" id="{604AD0B1-BCD1-4578-98A6-76335618D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24" y="1210770"/>
            <a:ext cx="3114676" cy="27214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683C62C-689D-4CDD-B681-D6A85576766C}"/>
              </a:ext>
            </a:extLst>
          </p:cNvPr>
          <p:cNvPicPr>
            <a:picLocks noChangeAspect="1"/>
          </p:cNvPicPr>
          <p:nvPr/>
        </p:nvPicPr>
        <p:blipFill>
          <a:blip r:embed="rId4"/>
          <a:stretch>
            <a:fillRect/>
          </a:stretch>
        </p:blipFill>
        <p:spPr>
          <a:xfrm>
            <a:off x="52923" y="1916832"/>
            <a:ext cx="8851389" cy="3782262"/>
          </a:xfrm>
          <a:prstGeom prst="rect">
            <a:avLst/>
          </a:prstGeom>
        </p:spPr>
      </p:pic>
      <p:sp>
        <p:nvSpPr>
          <p:cNvPr id="5" name="Rectangle 4">
            <a:extLst>
              <a:ext uri="{FF2B5EF4-FFF2-40B4-BE49-F238E27FC236}">
                <a16:creationId xmlns:a16="http://schemas.microsoft.com/office/drawing/2014/main" id="{E72F116B-12CF-45BC-91F0-94EC3C43098B}"/>
              </a:ext>
            </a:extLst>
          </p:cNvPr>
          <p:cNvSpPr/>
          <p:nvPr/>
        </p:nvSpPr>
        <p:spPr>
          <a:xfrm>
            <a:off x="3890169" y="5698428"/>
            <a:ext cx="5086649" cy="261610"/>
          </a:xfrm>
          <a:prstGeom prst="rect">
            <a:avLst/>
          </a:prstGeom>
        </p:spPr>
        <p:txBody>
          <a:bodyPr wrap="none">
            <a:spAutoFit/>
          </a:bodyPr>
          <a:lstStyle/>
          <a:p>
            <a:r>
              <a:rPr lang="en-GB" sz="1100" dirty="0">
                <a:solidFill>
                  <a:schemeClr val="accent6">
                    <a:lumMod val="75000"/>
                  </a:schemeClr>
                </a:solidFill>
              </a:rPr>
              <a:t>Source: Introduction to </a:t>
            </a:r>
            <a:r>
              <a:rPr lang="en-GB" sz="1100" dirty="0" err="1">
                <a:solidFill>
                  <a:schemeClr val="accent6">
                    <a:lumMod val="75000"/>
                  </a:schemeClr>
                </a:solidFill>
              </a:rPr>
              <a:t>scRNASeq</a:t>
            </a:r>
            <a:r>
              <a:rPr lang="en-GB" sz="1100" dirty="0">
                <a:solidFill>
                  <a:schemeClr val="accent6">
                    <a:lumMod val="75000"/>
                  </a:schemeClr>
                </a:solidFill>
              </a:rPr>
              <a:t>, Timothy Tickle &amp; Brian Haas, Broad Institute, 2017</a:t>
            </a:r>
          </a:p>
        </p:txBody>
      </p:sp>
      <p:sp>
        <p:nvSpPr>
          <p:cNvPr id="12" name="Rectangle 11">
            <a:extLst>
              <a:ext uri="{FF2B5EF4-FFF2-40B4-BE49-F238E27FC236}">
                <a16:creationId xmlns:a16="http://schemas.microsoft.com/office/drawing/2014/main" id="{01674969-F239-4EB6-9B8A-3626B752CB32}"/>
              </a:ext>
            </a:extLst>
          </p:cNvPr>
          <p:cNvSpPr/>
          <p:nvPr/>
        </p:nvSpPr>
        <p:spPr>
          <a:xfrm>
            <a:off x="9300181" y="1210770"/>
            <a:ext cx="2535310" cy="276999"/>
          </a:xfrm>
          <a:prstGeom prst="rect">
            <a:avLst/>
          </a:prstGeom>
        </p:spPr>
        <p:txBody>
          <a:bodyPr wrap="square">
            <a:spAutoFit/>
          </a:bodyPr>
          <a:lstStyle/>
          <a:p>
            <a:r>
              <a:rPr lang="en-GB" sz="1200" dirty="0">
                <a:solidFill>
                  <a:schemeClr val="accent6">
                    <a:lumMod val="25000"/>
                  </a:schemeClr>
                </a:solidFill>
              </a:rPr>
              <a:t>Publications using 10x Genomics</a:t>
            </a:r>
          </a:p>
        </p:txBody>
      </p:sp>
      <p:sp>
        <p:nvSpPr>
          <p:cNvPr id="13" name="Rectangle 12">
            <a:extLst>
              <a:ext uri="{FF2B5EF4-FFF2-40B4-BE49-F238E27FC236}">
                <a16:creationId xmlns:a16="http://schemas.microsoft.com/office/drawing/2014/main" id="{3ED54764-C071-432D-95E1-083F85CFAABB}"/>
              </a:ext>
            </a:extLst>
          </p:cNvPr>
          <p:cNvSpPr/>
          <p:nvPr/>
        </p:nvSpPr>
        <p:spPr>
          <a:xfrm>
            <a:off x="9158590" y="4437112"/>
            <a:ext cx="2626042" cy="276999"/>
          </a:xfrm>
          <a:prstGeom prst="rect">
            <a:avLst/>
          </a:prstGeom>
        </p:spPr>
        <p:txBody>
          <a:bodyPr wrap="square">
            <a:spAutoFit/>
          </a:bodyPr>
          <a:lstStyle/>
          <a:p>
            <a:r>
              <a:rPr lang="en-GB" sz="1200" dirty="0">
                <a:solidFill>
                  <a:schemeClr val="accent6">
                    <a:lumMod val="25000"/>
                  </a:schemeClr>
                </a:solidFill>
              </a:rPr>
              <a:t>PubMed search for ‘</a:t>
            </a:r>
            <a:r>
              <a:rPr lang="en-GB" sz="1200" dirty="0" err="1">
                <a:solidFill>
                  <a:schemeClr val="accent6">
                    <a:lumMod val="25000"/>
                  </a:schemeClr>
                </a:solidFill>
              </a:rPr>
              <a:t>scRNA-seq</a:t>
            </a:r>
            <a:r>
              <a:rPr lang="en-GB" sz="1200" dirty="0">
                <a:solidFill>
                  <a:schemeClr val="accent6">
                    <a:lumMod val="25000"/>
                  </a:schemeClr>
                </a:solidFill>
              </a:rPr>
              <a:t>’</a:t>
            </a:r>
          </a:p>
        </p:txBody>
      </p:sp>
      <p:pic>
        <p:nvPicPr>
          <p:cNvPr id="3" name="Picture 2">
            <a:extLst>
              <a:ext uri="{FF2B5EF4-FFF2-40B4-BE49-F238E27FC236}">
                <a16:creationId xmlns:a16="http://schemas.microsoft.com/office/drawing/2014/main" id="{7F734E6C-EF55-446B-8F7C-623A44DFA3A0}"/>
              </a:ext>
            </a:extLst>
          </p:cNvPr>
          <p:cNvPicPr>
            <a:picLocks noChangeAspect="1"/>
          </p:cNvPicPr>
          <p:nvPr/>
        </p:nvPicPr>
        <p:blipFill>
          <a:blip r:embed="rId5"/>
          <a:stretch>
            <a:fillRect/>
          </a:stretch>
        </p:blipFill>
        <p:spPr>
          <a:xfrm>
            <a:off x="9261416" y="4794691"/>
            <a:ext cx="2235184" cy="1730653"/>
          </a:xfrm>
          <a:prstGeom prst="rect">
            <a:avLst/>
          </a:prstGeom>
        </p:spPr>
      </p:pic>
    </p:spTree>
    <p:extLst>
      <p:ext uri="{BB962C8B-B14F-4D97-AF65-F5344CB8AC3E}">
        <p14:creationId xmlns:p14="http://schemas.microsoft.com/office/powerpoint/2010/main" val="2680379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240704" y="330013"/>
            <a:ext cx="12097344" cy="990270"/>
          </a:xfrm>
        </p:spPr>
        <p:txBody>
          <a:bodyPr/>
          <a:lstStyle/>
          <a:p>
            <a:r>
              <a:rPr lang="en-GB" dirty="0"/>
              <a:t>workflow</a:t>
            </a:r>
          </a:p>
        </p:txBody>
      </p:sp>
      <p:pic>
        <p:nvPicPr>
          <p:cNvPr id="2052" name="Picture 4" descr="Single cell sequencing (taken from Wikipedia)">
            <a:extLst>
              <a:ext uri="{FF2B5EF4-FFF2-40B4-BE49-F238E27FC236}">
                <a16:creationId xmlns:a16="http://schemas.microsoft.com/office/drawing/2014/main" id="{D8AA91DD-63C5-4630-B3A4-BCDAF903C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6" y="1154377"/>
            <a:ext cx="7344816" cy="51964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C16DDAE-35D7-48AF-912A-EA38B4A80A03}"/>
              </a:ext>
            </a:extLst>
          </p:cNvPr>
          <p:cNvSpPr/>
          <p:nvPr/>
        </p:nvSpPr>
        <p:spPr>
          <a:xfrm>
            <a:off x="6663637" y="6220029"/>
            <a:ext cx="3968867" cy="261610"/>
          </a:xfrm>
          <a:prstGeom prst="rect">
            <a:avLst/>
          </a:prstGeom>
        </p:spPr>
        <p:txBody>
          <a:bodyPr wrap="square">
            <a:spAutoFit/>
          </a:bodyPr>
          <a:lstStyle/>
          <a:p>
            <a:r>
              <a:rPr lang="en-GB" sz="1100" dirty="0">
                <a:solidFill>
                  <a:schemeClr val="accent6">
                    <a:lumMod val="75000"/>
                  </a:schemeClr>
                </a:solidFill>
              </a:rPr>
              <a:t>Source: https://en.wikipedia.org/wiki/Single_cell_sequencing</a:t>
            </a:r>
          </a:p>
        </p:txBody>
      </p:sp>
      <p:pic>
        <p:nvPicPr>
          <p:cNvPr id="3076" name="Picture 4" descr="Cisco IOS Telnet Vulnerability (Critical) – Over 300 switch models ...">
            <a:extLst>
              <a:ext uri="{FF2B5EF4-FFF2-40B4-BE49-F238E27FC236}">
                <a16:creationId xmlns:a16="http://schemas.microsoft.com/office/drawing/2014/main" id="{A68234D6-26BE-4570-9077-5F8E8AAFA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119" y="1844824"/>
            <a:ext cx="1400944" cy="140094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8DAA481-F95F-4ADD-BE7D-AA0910ED7A17}"/>
              </a:ext>
            </a:extLst>
          </p:cNvPr>
          <p:cNvSpPr/>
          <p:nvPr/>
        </p:nvSpPr>
        <p:spPr>
          <a:xfrm>
            <a:off x="2099556" y="3368813"/>
            <a:ext cx="1656183" cy="923330"/>
          </a:xfrm>
          <a:prstGeom prst="rect">
            <a:avLst/>
          </a:prstGeom>
        </p:spPr>
        <p:txBody>
          <a:bodyPr wrap="square">
            <a:spAutoFit/>
          </a:bodyPr>
          <a:lstStyle/>
          <a:p>
            <a:r>
              <a:rPr lang="en-GB" dirty="0">
                <a:solidFill>
                  <a:srgbClr val="FF0000"/>
                </a:solidFill>
              </a:rPr>
              <a:t>Good sample preparation is key to success!</a:t>
            </a:r>
          </a:p>
        </p:txBody>
      </p:sp>
    </p:spTree>
    <p:extLst>
      <p:ext uri="{BB962C8B-B14F-4D97-AF65-F5344CB8AC3E}">
        <p14:creationId xmlns:p14="http://schemas.microsoft.com/office/powerpoint/2010/main" val="1453890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551384" y="122505"/>
            <a:ext cx="10297144" cy="1307154"/>
          </a:xfrm>
        </p:spPr>
        <p:txBody>
          <a:bodyPr/>
          <a:lstStyle/>
          <a:p>
            <a:r>
              <a:rPr lang="en-GB" dirty="0"/>
              <a:t>SAMPLE preparation</a:t>
            </a:r>
          </a:p>
        </p:txBody>
      </p:sp>
      <p:sp>
        <p:nvSpPr>
          <p:cNvPr id="14" name="Rectangle 13">
            <a:extLst>
              <a:ext uri="{FF2B5EF4-FFF2-40B4-BE49-F238E27FC236}">
                <a16:creationId xmlns:a16="http://schemas.microsoft.com/office/drawing/2014/main" id="{96081188-7922-4E44-9253-D04EE5543798}"/>
              </a:ext>
            </a:extLst>
          </p:cNvPr>
          <p:cNvSpPr/>
          <p:nvPr/>
        </p:nvSpPr>
        <p:spPr>
          <a:xfrm>
            <a:off x="695400" y="1747125"/>
            <a:ext cx="10297144" cy="3693319"/>
          </a:xfrm>
          <a:prstGeom prst="rect">
            <a:avLst/>
          </a:prstGeom>
        </p:spPr>
        <p:txBody>
          <a:bodyPr wrap="square">
            <a:spAutoFit/>
          </a:bodyPr>
          <a:lstStyle/>
          <a:p>
            <a:pPr marL="285750" indent="-285750">
              <a:buFontTx/>
              <a:buChar char="-"/>
            </a:pPr>
            <a:r>
              <a:rPr lang="en-GB" dirty="0"/>
              <a:t>Understand well the nature of the sample (sampling conditions, preparation, purity)</a:t>
            </a:r>
          </a:p>
          <a:p>
            <a:pPr marL="285750" indent="-285750">
              <a:buFontTx/>
              <a:buChar char="-"/>
            </a:pPr>
            <a:r>
              <a:rPr lang="en-GB" dirty="0"/>
              <a:t>Identify the source of technical difficulties in order to resolve them first</a:t>
            </a:r>
          </a:p>
          <a:p>
            <a:pPr marL="285750" indent="-285750">
              <a:buFontTx/>
              <a:buChar char="-"/>
            </a:pPr>
            <a:r>
              <a:rPr lang="en-GB" dirty="0"/>
              <a:t>Practice your sample preparation, optimise the protocol well, do not rush to the final experiment</a:t>
            </a:r>
          </a:p>
          <a:p>
            <a:pPr marL="285750" indent="-285750">
              <a:buFontTx/>
              <a:buChar char="-"/>
            </a:pPr>
            <a:r>
              <a:rPr lang="en-GB" dirty="0"/>
              <a:t>A well planned pilot experiment is essential for evaluating sample preparation and for understanding the required number of cells.</a:t>
            </a:r>
          </a:p>
          <a:p>
            <a:pPr marL="285750" indent="-285750">
              <a:buFontTx/>
              <a:buChar char="-"/>
            </a:pPr>
            <a:r>
              <a:rPr lang="en-GB" dirty="0"/>
              <a:t>You need your cells to be highly viable (&gt;90-95%), have no clumps and no debris. Cell membrane integrity is a must!</a:t>
            </a:r>
          </a:p>
          <a:p>
            <a:pPr marL="285750" indent="-285750">
              <a:buFontTx/>
              <a:buChar char="-"/>
            </a:pPr>
            <a:r>
              <a:rPr lang="en-GB" dirty="0"/>
              <a:t>Free-floating RNA will make analysis more challenging</a:t>
            </a:r>
          </a:p>
          <a:p>
            <a:pPr marL="285750" indent="-285750">
              <a:buFontTx/>
              <a:buChar char="-"/>
            </a:pPr>
            <a:r>
              <a:rPr lang="en-GB" dirty="0"/>
              <a:t>Be cautious about FACS (especially with more fragile cells). If FACS necessary for enrichment, remember that time is crucial factor</a:t>
            </a:r>
          </a:p>
          <a:p>
            <a:pPr marL="285750" indent="-285750">
              <a:buFontTx/>
              <a:buChar char="-"/>
            </a:pPr>
            <a:r>
              <a:rPr lang="en-GB" dirty="0"/>
              <a:t>Count with haemocytometer or cell counter (Countess II Automated Cell Counter)  – do not trust sorter counts</a:t>
            </a:r>
          </a:p>
          <a:p>
            <a:pPr marL="285750" indent="-285750">
              <a:buFontTx/>
              <a:buChar char="-"/>
            </a:pPr>
            <a:r>
              <a:rPr lang="en-GB" dirty="0"/>
              <a:t>Fixation and cryopreservation are not compatible with many techniques</a:t>
            </a:r>
          </a:p>
        </p:txBody>
      </p:sp>
      <p:pic>
        <p:nvPicPr>
          <p:cNvPr id="8" name="Picture 7">
            <a:extLst>
              <a:ext uri="{FF2B5EF4-FFF2-40B4-BE49-F238E27FC236}">
                <a16:creationId xmlns:a16="http://schemas.microsoft.com/office/drawing/2014/main" id="{B6BC5758-E13C-46DC-8EED-CE34358EE405}"/>
              </a:ext>
            </a:extLst>
          </p:cNvPr>
          <p:cNvPicPr>
            <a:picLocks noChangeAspect="1"/>
          </p:cNvPicPr>
          <p:nvPr/>
        </p:nvPicPr>
        <p:blipFill>
          <a:blip r:embed="rId3"/>
          <a:stretch>
            <a:fillRect/>
          </a:stretch>
        </p:blipFill>
        <p:spPr>
          <a:xfrm>
            <a:off x="7176120" y="5483604"/>
            <a:ext cx="4535019" cy="1334211"/>
          </a:xfrm>
          <a:prstGeom prst="rect">
            <a:avLst/>
          </a:prstGeom>
        </p:spPr>
      </p:pic>
      <p:pic>
        <p:nvPicPr>
          <p:cNvPr id="5124" name="Picture 4" descr="Image for post">
            <a:extLst>
              <a:ext uri="{FF2B5EF4-FFF2-40B4-BE49-F238E27FC236}">
                <a16:creationId xmlns:a16="http://schemas.microsoft.com/office/drawing/2014/main" id="{6C691D79-9562-4684-99EE-49FD68B9BA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508" b="10458"/>
          <a:stretch/>
        </p:blipFill>
        <p:spPr bwMode="auto">
          <a:xfrm>
            <a:off x="9125372" y="776082"/>
            <a:ext cx="2999506" cy="1289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293309"/>
      </p:ext>
    </p:extLst>
  </p:cSld>
  <p:clrMapOvr>
    <a:masterClrMapping/>
  </p:clrMapOvr>
</p:sld>
</file>

<file path=ppt/theme/theme1.xml><?xml version="1.0" encoding="utf-8"?>
<a:theme xmlns:a="http://schemas.openxmlformats.org/drawingml/2006/main" name="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ncer Research UK (Specialist)_16x9 template_draft4" id="{490E78E8-C2C9-433E-86D7-22AA4C5D3088}" vid="{15F283FA-0709-499B-976B-8A074D77DA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2543</TotalTime>
  <Words>3640</Words>
  <Application>Microsoft Office PowerPoint</Application>
  <PresentationFormat>Widescreen</PresentationFormat>
  <Paragraphs>345</Paragraphs>
  <Slides>34</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Andalus</vt:lpstr>
      <vt:lpstr>Arial</vt:lpstr>
      <vt:lpstr>Calibri</vt:lpstr>
      <vt:lpstr>Calibri Light</vt:lpstr>
      <vt:lpstr>Calibri Light (Body)</vt:lpstr>
      <vt:lpstr>Helvetica Neue</vt:lpstr>
      <vt:lpstr>Lato</vt:lpstr>
      <vt:lpstr>Cancer Research UK</vt:lpstr>
      <vt:lpstr>Introduction to SINGLE CELL RNA-SEQ</vt:lpstr>
      <vt:lpstr>Bulk vs single cell rna-seq</vt:lpstr>
      <vt:lpstr>PowerPoint Presentation</vt:lpstr>
      <vt:lpstr>PowerPoint Presentation</vt:lpstr>
      <vt:lpstr>applications</vt:lpstr>
      <vt:lpstr>Technologies</vt:lpstr>
      <vt:lpstr>History and progress</vt:lpstr>
      <vt:lpstr>workflow</vt:lpstr>
      <vt:lpstr>SAMPLE preparation</vt:lpstr>
      <vt:lpstr>Methods</vt:lpstr>
      <vt:lpstr>More CELLs or MORE GENES?</vt:lpstr>
      <vt:lpstr>SMART-SEQ2/3/4 overview</vt:lpstr>
      <vt:lpstr>SMART-SEQ2/3/4 + Mosquito LV</vt:lpstr>
      <vt:lpstr>CELLEnOne</vt:lpstr>
      <vt:lpstr>SPLIT-SEQ overview (Parse Biosciences, Scale Bio)</vt:lpstr>
      <vt:lpstr>New products (HIVE, SCIPIO, FLUENT)</vt:lpstr>
      <vt:lpstr>DROP-SEQ overview</vt:lpstr>
      <vt:lpstr>UMI – unique molecular identifiers</vt:lpstr>
      <vt:lpstr>10x Genomics overview</vt:lpstr>
      <vt:lpstr>10x Genomics overview</vt:lpstr>
      <vt:lpstr>10x Genomics libraries</vt:lpstr>
      <vt:lpstr>Multiomics Age</vt:lpstr>
      <vt:lpstr>CITE-SEQ</vt:lpstr>
      <vt:lpstr>CELL hashing</vt:lpstr>
      <vt:lpstr>Tissue Preservation/CELLs FIxation</vt:lpstr>
      <vt:lpstr>10x ATAC</vt:lpstr>
      <vt:lpstr>10x Multiome (RNA+ATAC)</vt:lpstr>
      <vt:lpstr>SPATIAL TRANSCRIPTOMICS</vt:lpstr>
      <vt:lpstr>SPATIAL TRANSCRIPTOMICS</vt:lpstr>
      <vt:lpstr>Experimental design</vt:lpstr>
      <vt:lpstr>What platform Should I use?</vt:lpstr>
      <vt:lpstr>PowerPoint Presentation</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formatting instructions</dc:title>
  <dc:creator>Alex Allaway</dc:creator>
  <cp:lastModifiedBy>Katarzyna Kania</cp:lastModifiedBy>
  <cp:revision>189</cp:revision>
  <dcterms:created xsi:type="dcterms:W3CDTF">2018-10-02T14:26:27Z</dcterms:created>
  <dcterms:modified xsi:type="dcterms:W3CDTF">2022-09-11T20:44:56Z</dcterms:modified>
</cp:coreProperties>
</file>